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2"/>
  </p:notesMasterIdLst>
  <p:handoutMasterIdLst>
    <p:handoutMasterId r:id="rId33"/>
  </p:handoutMasterIdLst>
  <p:sldIdLst>
    <p:sldId id="256" r:id="rId2"/>
    <p:sldId id="258" r:id="rId3"/>
    <p:sldId id="257" r:id="rId4"/>
    <p:sldId id="260" r:id="rId5"/>
    <p:sldId id="283" r:id="rId6"/>
    <p:sldId id="261" r:id="rId7"/>
    <p:sldId id="280" r:id="rId8"/>
    <p:sldId id="262" r:id="rId9"/>
    <p:sldId id="263" r:id="rId10"/>
    <p:sldId id="264" r:id="rId11"/>
    <p:sldId id="265" r:id="rId12"/>
    <p:sldId id="285" r:id="rId13"/>
    <p:sldId id="266" r:id="rId14"/>
    <p:sldId id="267" r:id="rId15"/>
    <p:sldId id="286" r:id="rId16"/>
    <p:sldId id="268" r:id="rId17"/>
    <p:sldId id="287" r:id="rId18"/>
    <p:sldId id="269" r:id="rId19"/>
    <p:sldId id="270" r:id="rId20"/>
    <p:sldId id="291" r:id="rId21"/>
    <p:sldId id="271" r:id="rId22"/>
    <p:sldId id="281" r:id="rId23"/>
    <p:sldId id="272" r:id="rId24"/>
    <p:sldId id="273" r:id="rId25"/>
    <p:sldId id="289" r:id="rId26"/>
    <p:sldId id="275" r:id="rId27"/>
    <p:sldId id="274" r:id="rId28"/>
    <p:sldId id="276" r:id="rId29"/>
    <p:sldId id="259" r:id="rId30"/>
    <p:sldId id="29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JoCo Average</c:v>
                </c:pt>
              </c:strCache>
            </c:strRef>
          </c:tx>
          <c:invertIfNegative val="0"/>
          <c:cat>
            <c:strRef>
              <c:f>Sheet1!$A$2:$A$4</c:f>
              <c:strCache>
                <c:ptCount val="3"/>
                <c:pt idx="0">
                  <c:v>Marijuana 30 day use</c:v>
                </c:pt>
                <c:pt idx="1">
                  <c:v>Marijuana Lifetime</c:v>
                </c:pt>
                <c:pt idx="2">
                  <c:v>Marijuana use as an adult</c:v>
                </c:pt>
              </c:strCache>
            </c:strRef>
          </c:cat>
          <c:val>
            <c:numRef>
              <c:f>Sheet1!$B$2:$B$4</c:f>
              <c:numCache>
                <c:formatCode>General</c:formatCode>
                <c:ptCount val="3"/>
                <c:pt idx="0">
                  <c:v>10.59</c:v>
                </c:pt>
                <c:pt idx="1">
                  <c:v>18.34</c:v>
                </c:pt>
                <c:pt idx="2">
                  <c:v>9.51</c:v>
                </c:pt>
              </c:numCache>
            </c:numRef>
          </c:val>
        </c:ser>
        <c:ser>
          <c:idx val="1"/>
          <c:order val="1"/>
          <c:tx>
            <c:strRef>
              <c:f>Sheet1!$C$1</c:f>
              <c:strCache>
                <c:ptCount val="1"/>
                <c:pt idx="0">
                  <c:v>10th Grade</c:v>
                </c:pt>
              </c:strCache>
            </c:strRef>
          </c:tx>
          <c:invertIfNegative val="0"/>
          <c:cat>
            <c:strRef>
              <c:f>Sheet1!$A$2:$A$4</c:f>
              <c:strCache>
                <c:ptCount val="3"/>
                <c:pt idx="0">
                  <c:v>Marijuana 30 day use</c:v>
                </c:pt>
                <c:pt idx="1">
                  <c:v>Marijuana Lifetime</c:v>
                </c:pt>
                <c:pt idx="2">
                  <c:v>Marijuana use as an adult</c:v>
                </c:pt>
              </c:strCache>
            </c:strRef>
          </c:cat>
          <c:val>
            <c:numRef>
              <c:f>Sheet1!$C$2:$C$4</c:f>
              <c:numCache>
                <c:formatCode>General</c:formatCode>
                <c:ptCount val="3"/>
                <c:pt idx="0">
                  <c:v>16.34</c:v>
                </c:pt>
                <c:pt idx="1">
                  <c:v>26.610000000000017</c:v>
                </c:pt>
                <c:pt idx="2">
                  <c:v>14.229999999999999</c:v>
                </c:pt>
              </c:numCache>
            </c:numRef>
          </c:val>
        </c:ser>
        <c:ser>
          <c:idx val="2"/>
          <c:order val="2"/>
          <c:tx>
            <c:strRef>
              <c:f>Sheet1!$D$1</c:f>
              <c:strCache>
                <c:ptCount val="1"/>
                <c:pt idx="0">
                  <c:v>12th Grade</c:v>
                </c:pt>
              </c:strCache>
            </c:strRef>
          </c:tx>
          <c:invertIfNegative val="0"/>
          <c:cat>
            <c:strRef>
              <c:f>Sheet1!$A$2:$A$4</c:f>
              <c:strCache>
                <c:ptCount val="3"/>
                <c:pt idx="0">
                  <c:v>Marijuana 30 day use</c:v>
                </c:pt>
                <c:pt idx="1">
                  <c:v>Marijuana Lifetime</c:v>
                </c:pt>
                <c:pt idx="2">
                  <c:v>Marijuana use as an adult</c:v>
                </c:pt>
              </c:strCache>
            </c:strRef>
          </c:cat>
          <c:val>
            <c:numRef>
              <c:f>Sheet1!$D$2:$D$4</c:f>
              <c:numCache>
                <c:formatCode>General</c:formatCode>
                <c:ptCount val="3"/>
                <c:pt idx="0">
                  <c:v>23.38</c:v>
                </c:pt>
                <c:pt idx="1">
                  <c:v>41.879999999999995</c:v>
                </c:pt>
                <c:pt idx="2">
                  <c:v>18.079999999999988</c:v>
                </c:pt>
              </c:numCache>
            </c:numRef>
          </c:val>
        </c:ser>
        <c:dLbls>
          <c:showLegendKey val="0"/>
          <c:showVal val="0"/>
          <c:showCatName val="0"/>
          <c:showSerName val="0"/>
          <c:showPercent val="0"/>
          <c:showBubbleSize val="0"/>
        </c:dLbls>
        <c:gapWidth val="150"/>
        <c:axId val="56649216"/>
        <c:axId val="37031872"/>
      </c:barChart>
      <c:catAx>
        <c:axId val="56649216"/>
        <c:scaling>
          <c:orientation val="minMax"/>
        </c:scaling>
        <c:delete val="0"/>
        <c:axPos val="b"/>
        <c:majorTickMark val="out"/>
        <c:minorTickMark val="none"/>
        <c:tickLblPos val="nextTo"/>
        <c:crossAx val="37031872"/>
        <c:crosses val="autoZero"/>
        <c:auto val="1"/>
        <c:lblAlgn val="ctr"/>
        <c:lblOffset val="100"/>
        <c:noMultiLvlLbl val="0"/>
      </c:catAx>
      <c:valAx>
        <c:axId val="37031872"/>
        <c:scaling>
          <c:orientation val="minMax"/>
        </c:scaling>
        <c:delete val="0"/>
        <c:axPos val="l"/>
        <c:majorGridlines/>
        <c:numFmt formatCode="General" sourceLinked="1"/>
        <c:majorTickMark val="out"/>
        <c:minorTickMark val="none"/>
        <c:tickLblPos val="nextTo"/>
        <c:crossAx val="566492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JoCo (total grades)</c:v>
                </c:pt>
              </c:strCache>
            </c:strRef>
          </c:tx>
          <c:invertIfNegative val="0"/>
          <c:cat>
            <c:strRef>
              <c:f>Sheet1!$A$2:$A$4</c:f>
              <c:strCache>
                <c:ptCount val="3"/>
                <c:pt idx="0">
                  <c:v>Pain Relievers (lifetime)</c:v>
                </c:pt>
                <c:pt idx="1">
                  <c:v>Trainquilizers (lifetime)</c:v>
                </c:pt>
                <c:pt idx="2">
                  <c:v>Stimulants (lifetime)</c:v>
                </c:pt>
              </c:strCache>
            </c:strRef>
          </c:cat>
          <c:val>
            <c:numRef>
              <c:f>Sheet1!$B$2:$B$4</c:f>
              <c:numCache>
                <c:formatCode>General</c:formatCode>
                <c:ptCount val="3"/>
                <c:pt idx="0">
                  <c:v>9.3600000000000048</c:v>
                </c:pt>
                <c:pt idx="1">
                  <c:v>4.6099999999999985</c:v>
                </c:pt>
                <c:pt idx="2">
                  <c:v>6.39</c:v>
                </c:pt>
              </c:numCache>
            </c:numRef>
          </c:val>
        </c:ser>
        <c:ser>
          <c:idx val="1"/>
          <c:order val="1"/>
          <c:tx>
            <c:strRef>
              <c:f>Sheet1!$C$1</c:f>
              <c:strCache>
                <c:ptCount val="1"/>
                <c:pt idx="0">
                  <c:v>JoCo (10th)</c:v>
                </c:pt>
              </c:strCache>
            </c:strRef>
          </c:tx>
          <c:invertIfNegative val="0"/>
          <c:cat>
            <c:strRef>
              <c:f>Sheet1!$A$2:$A$4</c:f>
              <c:strCache>
                <c:ptCount val="3"/>
                <c:pt idx="0">
                  <c:v>Pain Relievers (lifetime)</c:v>
                </c:pt>
                <c:pt idx="1">
                  <c:v>Trainquilizers (lifetime)</c:v>
                </c:pt>
                <c:pt idx="2">
                  <c:v>Stimulants (lifetime)</c:v>
                </c:pt>
              </c:strCache>
            </c:strRef>
          </c:cat>
          <c:val>
            <c:numRef>
              <c:f>Sheet1!$C$2:$C$4</c:f>
              <c:numCache>
                <c:formatCode>General</c:formatCode>
                <c:ptCount val="3"/>
                <c:pt idx="0">
                  <c:v>11.629999999999999</c:v>
                </c:pt>
                <c:pt idx="1">
                  <c:v>6.26</c:v>
                </c:pt>
                <c:pt idx="2">
                  <c:v>8.7900000000000009</c:v>
                </c:pt>
              </c:numCache>
            </c:numRef>
          </c:val>
        </c:ser>
        <c:ser>
          <c:idx val="2"/>
          <c:order val="2"/>
          <c:tx>
            <c:strRef>
              <c:f>Sheet1!$D$1</c:f>
              <c:strCache>
                <c:ptCount val="1"/>
                <c:pt idx="0">
                  <c:v>JoCo (12th)</c:v>
                </c:pt>
              </c:strCache>
            </c:strRef>
          </c:tx>
          <c:invertIfNegative val="0"/>
          <c:cat>
            <c:strRef>
              <c:f>Sheet1!$A$2:$A$4</c:f>
              <c:strCache>
                <c:ptCount val="3"/>
                <c:pt idx="0">
                  <c:v>Pain Relievers (lifetime)</c:v>
                </c:pt>
                <c:pt idx="1">
                  <c:v>Trainquilizers (lifetime)</c:v>
                </c:pt>
                <c:pt idx="2">
                  <c:v>Stimulants (lifetime)</c:v>
                </c:pt>
              </c:strCache>
            </c:strRef>
          </c:cat>
          <c:val>
            <c:numRef>
              <c:f>Sheet1!$D$2:$D$4</c:f>
              <c:numCache>
                <c:formatCode>General</c:formatCode>
                <c:ptCount val="3"/>
                <c:pt idx="0">
                  <c:v>16.149999999999999</c:v>
                </c:pt>
                <c:pt idx="1">
                  <c:v>10.050000000000002</c:v>
                </c:pt>
                <c:pt idx="2">
                  <c:v>15.4</c:v>
                </c:pt>
              </c:numCache>
            </c:numRef>
          </c:val>
        </c:ser>
        <c:dLbls>
          <c:showLegendKey val="0"/>
          <c:showVal val="0"/>
          <c:showCatName val="0"/>
          <c:showSerName val="0"/>
          <c:showPercent val="0"/>
          <c:showBubbleSize val="0"/>
        </c:dLbls>
        <c:gapWidth val="150"/>
        <c:axId val="121536000"/>
        <c:axId val="56549376"/>
      </c:barChart>
      <c:catAx>
        <c:axId val="121536000"/>
        <c:scaling>
          <c:orientation val="minMax"/>
        </c:scaling>
        <c:delete val="0"/>
        <c:axPos val="b"/>
        <c:majorTickMark val="out"/>
        <c:minorTickMark val="none"/>
        <c:tickLblPos val="nextTo"/>
        <c:crossAx val="56549376"/>
        <c:crosses val="autoZero"/>
        <c:auto val="1"/>
        <c:lblAlgn val="ctr"/>
        <c:lblOffset val="100"/>
        <c:noMultiLvlLbl val="0"/>
      </c:catAx>
      <c:valAx>
        <c:axId val="56549376"/>
        <c:scaling>
          <c:orientation val="minMax"/>
        </c:scaling>
        <c:delete val="0"/>
        <c:axPos val="l"/>
        <c:majorGridlines/>
        <c:numFmt formatCode="General" sourceLinked="1"/>
        <c:majorTickMark val="out"/>
        <c:minorTickMark val="none"/>
        <c:tickLblPos val="nextTo"/>
        <c:crossAx val="1215360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844D12-8A1B-4472-8F31-BDA5EAF81915}" type="datetimeFigureOut">
              <a:rPr lang="en-US" smtClean="0"/>
              <a:pPr/>
              <a:t>4/10/2013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9D9B33-5E10-465C-ABE4-C5DCB21897C0}" type="slidenum">
              <a:rPr lang="en-US" smtClean="0"/>
              <a:pPr/>
              <a:t>‹#›</a:t>
            </a:fld>
            <a:endParaRPr lang="en-US"/>
          </a:p>
        </p:txBody>
      </p:sp>
    </p:spTree>
    <p:extLst>
      <p:ext uri="{BB962C8B-B14F-4D97-AF65-F5344CB8AC3E}">
        <p14:creationId xmlns:p14="http://schemas.microsoft.com/office/powerpoint/2010/main" val="2907484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DDC95-7C94-4027-A5A4-3F3DAA874ABB}" type="datetimeFigureOut">
              <a:rPr lang="en-US" smtClean="0"/>
              <a:pPr/>
              <a:t>4/10/2013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68645A-42DF-4057-8256-8948934A8643}" type="slidenum">
              <a:rPr lang="en-US" smtClean="0"/>
              <a:pPr/>
              <a:t>‹#›</a:t>
            </a:fld>
            <a:endParaRPr lang="en-US"/>
          </a:p>
        </p:txBody>
      </p:sp>
    </p:spTree>
    <p:extLst>
      <p:ext uri="{BB962C8B-B14F-4D97-AF65-F5344CB8AC3E}">
        <p14:creationId xmlns:p14="http://schemas.microsoft.com/office/powerpoint/2010/main" val="86874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-Located in Olathe</a:t>
            </a:r>
            <a:br>
              <a:rPr lang="en-US" dirty="0" smtClean="0"/>
            </a:br>
            <a:r>
              <a:rPr lang="en-US" dirty="0" smtClean="0"/>
              <a:t>-Prevention of substance abuse </a:t>
            </a:r>
            <a:br>
              <a:rPr lang="en-US" dirty="0" smtClean="0"/>
            </a:br>
            <a:r>
              <a:rPr lang="en-US" dirty="0" smtClean="0"/>
              <a:t>-Education,</a:t>
            </a:r>
            <a:r>
              <a:rPr lang="en-US" baseline="0" dirty="0" smtClean="0"/>
              <a:t> such as coming and talking to you all today</a:t>
            </a:r>
            <a:br>
              <a:rPr lang="en-US" baseline="0" dirty="0" smtClean="0"/>
            </a:br>
            <a:r>
              <a:rPr lang="en-US" baseline="0" dirty="0" smtClean="0"/>
              <a:t>-Data analysis- CTC surveys taken by 6</a:t>
            </a:r>
            <a:r>
              <a:rPr lang="en-US" baseline="30000" dirty="0" smtClean="0"/>
              <a:t>th</a:t>
            </a:r>
            <a:r>
              <a:rPr lang="en-US" baseline="0" dirty="0" smtClean="0"/>
              <a:t>, 8</a:t>
            </a:r>
            <a:r>
              <a:rPr lang="en-US" baseline="30000" dirty="0" smtClean="0"/>
              <a:t>th</a:t>
            </a:r>
            <a:r>
              <a:rPr lang="en-US" baseline="0" dirty="0" smtClean="0"/>
              <a:t>, 10</a:t>
            </a:r>
            <a:r>
              <a:rPr lang="en-US" baseline="30000" dirty="0" smtClean="0"/>
              <a:t>th</a:t>
            </a:r>
            <a:r>
              <a:rPr lang="en-US" baseline="0" dirty="0" smtClean="0"/>
              <a:t> and 12</a:t>
            </a:r>
            <a:r>
              <a:rPr lang="en-US" baseline="30000" dirty="0" smtClean="0"/>
              <a:t>th</a:t>
            </a:r>
            <a:r>
              <a:rPr lang="en-US" baseline="0" dirty="0" smtClean="0"/>
              <a:t> graders</a:t>
            </a:r>
            <a:endParaRPr lang="en-US" dirty="0"/>
          </a:p>
        </p:txBody>
      </p:sp>
      <p:sp>
        <p:nvSpPr>
          <p:cNvPr id="4" name="Slide Number Placeholder 3"/>
          <p:cNvSpPr>
            <a:spLocks noGrp="1"/>
          </p:cNvSpPr>
          <p:nvPr>
            <p:ph type="sldNum" sz="quarter" idx="10"/>
          </p:nvPr>
        </p:nvSpPr>
        <p:spPr/>
        <p:txBody>
          <a:bodyPr/>
          <a:lstStyle/>
          <a:p>
            <a:fld id="{2863D43C-4059-4029-9F8A-1EAFD6BC10B5}" type="slidenum">
              <a:rPr lang="en-US" smtClean="0"/>
              <a:pPr/>
              <a:t>2</a:t>
            </a:fld>
            <a:endParaRPr lang="en-US"/>
          </a:p>
        </p:txBody>
      </p:sp>
    </p:spTree>
    <p:extLst>
      <p:ext uri="{BB962C8B-B14F-4D97-AF65-F5344CB8AC3E}">
        <p14:creationId xmlns:p14="http://schemas.microsoft.com/office/powerpoint/2010/main" val="207135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68645A-42DF-4057-8256-8948934A8643}"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chose this picture?</a:t>
            </a:r>
          </a:p>
          <a:p>
            <a:r>
              <a:rPr lang="en-US" dirty="0" smtClean="0"/>
              <a:t>-Hits at the different ages and our drug infused</a:t>
            </a:r>
            <a:r>
              <a:rPr lang="en-US" baseline="0" dirty="0" smtClean="0"/>
              <a:t> culture </a:t>
            </a:r>
            <a:br>
              <a:rPr lang="en-US" baseline="0" dirty="0" smtClean="0"/>
            </a:br>
            <a:r>
              <a:rPr lang="en-US" baseline="0" dirty="0" smtClean="0"/>
              <a:t>-Take a pill for that </a:t>
            </a:r>
            <a:br>
              <a:rPr lang="en-US" baseline="0" dirty="0" smtClean="0"/>
            </a:br>
            <a:r>
              <a:rPr lang="en-US" baseline="0" dirty="0" smtClean="0"/>
              <a:t>-Quick fix</a:t>
            </a:r>
            <a:br>
              <a:rPr lang="en-US" baseline="0" dirty="0" smtClean="0"/>
            </a:br>
            <a:r>
              <a:rPr lang="en-US" baseline="0" dirty="0" smtClean="0"/>
              <a:t>-Take a pill to treat the side effects of a pill </a:t>
            </a:r>
            <a:endParaRPr lang="en-US" dirty="0"/>
          </a:p>
        </p:txBody>
      </p:sp>
      <p:sp>
        <p:nvSpPr>
          <p:cNvPr id="4" name="Slide Number Placeholder 3"/>
          <p:cNvSpPr>
            <a:spLocks noGrp="1"/>
          </p:cNvSpPr>
          <p:nvPr>
            <p:ph type="sldNum" sz="quarter" idx="10"/>
          </p:nvPr>
        </p:nvSpPr>
        <p:spPr/>
        <p:txBody>
          <a:bodyPr/>
          <a:lstStyle/>
          <a:p>
            <a:fld id="{1B8C7010-D541-426A-8189-8EF197688837}"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-Doesn’t have to be someone </a:t>
            </a:r>
            <a:r>
              <a:rPr lang="en-US" dirty="0" err="1" smtClean="0"/>
              <a:t>elses</a:t>
            </a:r>
            <a:r>
              <a:rPr lang="en-US" dirty="0" smtClean="0"/>
              <a:t> in</a:t>
            </a:r>
            <a:r>
              <a:rPr lang="en-US" baseline="0" dirty="0" smtClean="0"/>
              <a:t> order to misuse, can be your own</a:t>
            </a:r>
            <a:endParaRPr lang="en-US" dirty="0" smtClean="0"/>
          </a:p>
          <a:p>
            <a:r>
              <a:rPr lang="en-US" dirty="0" smtClean="0"/>
              <a:t>-Doubling up on your medication</a:t>
            </a:r>
            <a:br>
              <a:rPr lang="en-US" dirty="0" smtClean="0"/>
            </a:br>
            <a:r>
              <a:rPr lang="en-US" dirty="0" smtClean="0"/>
              <a:t>-Stealing drugs from friend or</a:t>
            </a:r>
            <a:r>
              <a:rPr lang="en-US" baseline="0" dirty="0" smtClean="0"/>
              <a:t> family member </a:t>
            </a:r>
            <a:r>
              <a:rPr lang="en-US" dirty="0" smtClean="0"/>
              <a:t/>
            </a:r>
            <a:br>
              <a:rPr lang="en-US" dirty="0" smtClean="0"/>
            </a:br>
            <a:r>
              <a:rPr lang="en-US" dirty="0" smtClean="0"/>
              <a:t>-T</a:t>
            </a:r>
            <a:endParaRPr lang="en-US" dirty="0"/>
          </a:p>
        </p:txBody>
      </p:sp>
      <p:sp>
        <p:nvSpPr>
          <p:cNvPr id="4" name="Slide Number Placeholder 3"/>
          <p:cNvSpPr>
            <a:spLocks noGrp="1"/>
          </p:cNvSpPr>
          <p:nvPr>
            <p:ph type="sldNum" sz="quarter" idx="10"/>
          </p:nvPr>
        </p:nvSpPr>
        <p:spPr/>
        <p:txBody>
          <a:bodyPr/>
          <a:lstStyle/>
          <a:p>
            <a:fld id="{1B8C7010-D541-426A-8189-8EF197688837}"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C7010-D541-426A-8189-8EF19768883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going to begin by talking about marijuana, although there are s</a:t>
            </a:r>
            <a:r>
              <a:rPr lang="en-US" dirty="0" smtClean="0"/>
              <a:t>everal different names, we will call it marijuana today</a:t>
            </a:r>
            <a:br>
              <a:rPr lang="en-US" dirty="0" smtClean="0"/>
            </a:br>
            <a:r>
              <a:rPr lang="en-US" dirty="0" smtClean="0"/>
              <a:t>-Alcohol most commonly abused legal substance</a:t>
            </a:r>
            <a:br>
              <a:rPr lang="en-US" dirty="0" smtClean="0"/>
            </a:br>
            <a:r>
              <a:rPr lang="en-US" dirty="0" smtClean="0"/>
              <a:t>-Effects many different parts of the body</a:t>
            </a:r>
            <a:r>
              <a:rPr lang="en-US" baseline="0" dirty="0" smtClean="0"/>
              <a:t> and can have long term consequences</a:t>
            </a:r>
            <a:br>
              <a:rPr lang="en-US" baseline="0" dirty="0" smtClean="0"/>
            </a:br>
            <a:r>
              <a:rPr lang="en-US" baseline="0" dirty="0" smtClean="0"/>
              <a:t>-Something we are seeing now is the increased risk of psychosis meaning marijuana causing a psychotic break in individuals (this caused by a combo of factors but chemical compounds play a large part)</a:t>
            </a:r>
          </a:p>
          <a:p>
            <a:r>
              <a:rPr lang="en-US" baseline="0" dirty="0" smtClean="0"/>
              <a:t>-Marijuana today is up to 10 times more potent then it was in the 60s, 70s and 80s</a:t>
            </a:r>
            <a:endParaRPr lang="en-US" dirty="0"/>
          </a:p>
        </p:txBody>
      </p:sp>
      <p:sp>
        <p:nvSpPr>
          <p:cNvPr id="4" name="Slide Number Placeholder 3"/>
          <p:cNvSpPr>
            <a:spLocks noGrp="1"/>
          </p:cNvSpPr>
          <p:nvPr>
            <p:ph type="sldNum" sz="quarter" idx="10"/>
          </p:nvPr>
        </p:nvSpPr>
        <p:spPr/>
        <p:txBody>
          <a:bodyPr/>
          <a:lstStyle/>
          <a:p>
            <a:fld id="{2863D43C-4059-4029-9F8A-1EAFD6BC10B5}" type="slidenum">
              <a:rPr lang="en-US" smtClean="0"/>
              <a:pPr/>
              <a:t>4</a:t>
            </a:fld>
            <a:endParaRPr lang="en-US"/>
          </a:p>
        </p:txBody>
      </p:sp>
    </p:spTree>
    <p:extLst>
      <p:ext uri="{BB962C8B-B14F-4D97-AF65-F5344CB8AC3E}">
        <p14:creationId xmlns:p14="http://schemas.microsoft.com/office/powerpoint/2010/main" val="149921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discussed a little earlier that the perception of harm about marijuana has decreased, meaning that people in our society do not think marijuana is very harmful. Why do you think that might be???</a:t>
            </a:r>
          </a:p>
          <a:p>
            <a:pPr eaLnBrk="1" hangingPunct="1">
              <a:spcBef>
                <a:spcPct val="0"/>
              </a:spcBef>
            </a:pPr>
            <a:r>
              <a:rPr lang="en-US" baseline="0" dirty="0" smtClean="0"/>
              <a:t>-Discuss medical marijuana </a:t>
            </a:r>
            <a:r>
              <a:rPr lang="en-US" baseline="0" dirty="0" err="1" smtClean="0"/>
              <a:t>dispenseries</a:t>
            </a:r>
            <a:r>
              <a:rPr lang="en-US" baseline="0" dirty="0" smtClean="0"/>
              <a:t> and the media</a:t>
            </a:r>
            <a:br>
              <a:rPr lang="en-US" baseline="0" dirty="0" smtClean="0"/>
            </a:br>
            <a:r>
              <a:rPr lang="en-US" baseline="0" dirty="0" smtClean="0"/>
              <a:t>-Look at some of the images seen in the media about marijuana </a:t>
            </a:r>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11E49F-0766-4D54-8AB5-C6CBC0106D00}"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despite the media’s portrayal, there are some very serious potential consequences of marijuana. We are going to look at some of the most common myths about marijuana and discuss them.</a:t>
            </a:r>
          </a:p>
          <a:p>
            <a:r>
              <a:rPr lang="en-US" baseline="0" dirty="0" smtClean="0"/>
              <a:t>-The first one, and this is a very common myth, that marijuana is natural, it grows in the ground so it can’t possibly be harmful</a:t>
            </a:r>
            <a:br>
              <a:rPr lang="en-US" baseline="0" dirty="0" smtClean="0"/>
            </a:br>
            <a:r>
              <a:rPr lang="en-US" baseline="0" dirty="0" smtClean="0"/>
              <a:t>-Anyone seen the movie Savages? Why their marijuana so popular, </a:t>
            </a:r>
            <a:r>
              <a:rPr lang="en-US" baseline="0" dirty="0" err="1" smtClean="0"/>
              <a:t>bc</a:t>
            </a:r>
            <a:r>
              <a:rPr lang="en-US" baseline="0" dirty="0" smtClean="0"/>
              <a:t> they could make it so potent</a:t>
            </a:r>
            <a:br>
              <a:rPr lang="en-US" baseline="0" dirty="0" smtClean="0"/>
            </a:br>
            <a:r>
              <a:rPr lang="en-US" baseline="0" dirty="0" smtClean="0"/>
              <a:t>-Cigs have around 300 chemicals </a:t>
            </a:r>
            <a:br>
              <a:rPr lang="en-US" baseline="0" dirty="0" smtClean="0"/>
            </a:br>
            <a:r>
              <a:rPr lang="en-US" baseline="0" dirty="0" smtClean="0"/>
              <a:t>-People often don’t discuss the addiction factor with marijuana </a:t>
            </a:r>
            <a:endParaRPr lang="en-US" dirty="0"/>
          </a:p>
        </p:txBody>
      </p:sp>
      <p:sp>
        <p:nvSpPr>
          <p:cNvPr id="4" name="Slide Number Placeholder 3"/>
          <p:cNvSpPr>
            <a:spLocks noGrp="1"/>
          </p:cNvSpPr>
          <p:nvPr>
            <p:ph type="sldNum" sz="quarter" idx="10"/>
          </p:nvPr>
        </p:nvSpPr>
        <p:spPr/>
        <p:txBody>
          <a:bodyPr/>
          <a:lstStyle/>
          <a:p>
            <a:fld id="{2863D43C-4059-4029-9F8A-1EAFD6BC10B5}" type="slidenum">
              <a:rPr lang="en-US" smtClean="0"/>
              <a:pPr/>
              <a:t>8</a:t>
            </a:fld>
            <a:endParaRPr lang="en-US"/>
          </a:p>
        </p:txBody>
      </p:sp>
    </p:spTree>
    <p:extLst>
      <p:ext uri="{BB962C8B-B14F-4D97-AF65-F5344CB8AC3E}">
        <p14:creationId xmlns:p14="http://schemas.microsoft.com/office/powerpoint/2010/main" val="402572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common misconception, is that everyone is doing it</a:t>
            </a:r>
            <a:br>
              <a:rPr lang="en-US" baseline="0" dirty="0" smtClean="0"/>
            </a:br>
            <a:r>
              <a:rPr lang="en-US" baseline="0" dirty="0" smtClean="0"/>
              <a:t>-Back to the survey we talked about, 82% of </a:t>
            </a:r>
            <a:r>
              <a:rPr lang="en-US" baseline="0" dirty="0" err="1" smtClean="0"/>
              <a:t>joco</a:t>
            </a:r>
            <a:r>
              <a:rPr lang="en-US" baseline="0" dirty="0" smtClean="0"/>
              <a:t> youth surveyed have not ever used marijuana </a:t>
            </a:r>
            <a:br>
              <a:rPr lang="en-US" baseline="0" dirty="0" smtClean="0"/>
            </a:br>
            <a:r>
              <a:rPr lang="en-US" baseline="0" dirty="0" smtClean="0"/>
              <a:t>-All the statistics from </a:t>
            </a:r>
            <a:r>
              <a:rPr lang="en-US" baseline="0" dirty="0" err="1" smtClean="0"/>
              <a:t>JoCo</a:t>
            </a:r>
            <a:r>
              <a:rPr lang="en-US" baseline="0" dirty="0" smtClean="0"/>
              <a:t> show that most youth are not using </a:t>
            </a:r>
            <a:endParaRPr lang="en-US" dirty="0"/>
          </a:p>
        </p:txBody>
      </p:sp>
      <p:sp>
        <p:nvSpPr>
          <p:cNvPr id="4" name="Slide Number Placeholder 3"/>
          <p:cNvSpPr>
            <a:spLocks noGrp="1"/>
          </p:cNvSpPr>
          <p:nvPr>
            <p:ph type="sldNum" sz="quarter" idx="10"/>
          </p:nvPr>
        </p:nvSpPr>
        <p:spPr/>
        <p:txBody>
          <a:bodyPr/>
          <a:lstStyle/>
          <a:p>
            <a:fld id="{2863D43C-4059-4029-9F8A-1EAFD6BC10B5}" type="slidenum">
              <a:rPr lang="en-US" smtClean="0"/>
              <a:pPr/>
              <a:t>9</a:t>
            </a:fld>
            <a:endParaRPr lang="en-US"/>
          </a:p>
        </p:txBody>
      </p:sp>
    </p:spTree>
    <p:extLst>
      <p:ext uri="{BB962C8B-B14F-4D97-AF65-F5344CB8AC3E}">
        <p14:creationId xmlns:p14="http://schemas.microsoft.com/office/powerpoint/2010/main" val="271971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have the I do better in school myth</a:t>
            </a:r>
            <a:br>
              <a:rPr lang="en-US" baseline="0" dirty="0" smtClean="0"/>
            </a:br>
            <a:r>
              <a:rPr lang="en-US" baseline="0" dirty="0" smtClean="0"/>
              <a:t>-Scientific research has shown us that using marijuana decreases motivation, memory and learning. </a:t>
            </a:r>
            <a:br>
              <a:rPr lang="en-US" baseline="0" dirty="0" smtClean="0"/>
            </a:br>
            <a:r>
              <a:rPr lang="en-US" baseline="0" dirty="0" smtClean="0"/>
              <a:t>-There is a correlation between youth with failing grades and the </a:t>
            </a:r>
            <a:r>
              <a:rPr lang="en-US" baseline="0" dirty="0" err="1" smtClean="0"/>
              <a:t>likelyhood</a:t>
            </a:r>
            <a:r>
              <a:rPr lang="en-US" baseline="0" dirty="0" smtClean="0"/>
              <a:t> of them using marijuana </a:t>
            </a:r>
            <a:endParaRPr lang="en-US" dirty="0"/>
          </a:p>
        </p:txBody>
      </p:sp>
      <p:sp>
        <p:nvSpPr>
          <p:cNvPr id="4" name="Slide Number Placeholder 3"/>
          <p:cNvSpPr>
            <a:spLocks noGrp="1"/>
          </p:cNvSpPr>
          <p:nvPr>
            <p:ph type="sldNum" sz="quarter" idx="10"/>
          </p:nvPr>
        </p:nvSpPr>
        <p:spPr/>
        <p:txBody>
          <a:bodyPr/>
          <a:lstStyle/>
          <a:p>
            <a:fld id="{2863D43C-4059-4029-9F8A-1EAFD6BC10B5}" type="slidenum">
              <a:rPr lang="en-US" smtClean="0"/>
              <a:pPr/>
              <a:t>10</a:t>
            </a:fld>
            <a:endParaRPr lang="en-US"/>
          </a:p>
        </p:txBody>
      </p:sp>
    </p:spTree>
    <p:extLst>
      <p:ext uri="{BB962C8B-B14F-4D97-AF65-F5344CB8AC3E}">
        <p14:creationId xmlns:p14="http://schemas.microsoft.com/office/powerpoint/2010/main" val="140566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-Worked with kids who have said that they drive better when they are high because they</a:t>
            </a:r>
            <a:r>
              <a:rPr lang="en-US" baseline="0" dirty="0" smtClean="0"/>
              <a:t> pay closer attention</a:t>
            </a:r>
            <a:br>
              <a:rPr lang="en-US" baseline="0" dirty="0" smtClean="0"/>
            </a:br>
            <a:r>
              <a:rPr lang="en-US" baseline="0" dirty="0" smtClean="0"/>
              <a:t>-This is false because marijuana decreases your reaction time so you are slower to respond to cars coming into your lane</a:t>
            </a:r>
            <a:br>
              <a:rPr lang="en-US" baseline="0" dirty="0" smtClean="0"/>
            </a:br>
            <a:r>
              <a:rPr lang="en-US" baseline="0" dirty="0" smtClean="0"/>
              <a:t>-Huge, marijuana is the most common illegal drug detected in impaired drivers</a:t>
            </a:r>
            <a:endParaRPr lang="en-US" dirty="0"/>
          </a:p>
        </p:txBody>
      </p:sp>
      <p:sp>
        <p:nvSpPr>
          <p:cNvPr id="4" name="Slide Number Placeholder 3"/>
          <p:cNvSpPr>
            <a:spLocks noGrp="1"/>
          </p:cNvSpPr>
          <p:nvPr>
            <p:ph type="sldNum" sz="quarter" idx="10"/>
          </p:nvPr>
        </p:nvSpPr>
        <p:spPr/>
        <p:txBody>
          <a:bodyPr/>
          <a:lstStyle/>
          <a:p>
            <a:fld id="{2863D43C-4059-4029-9F8A-1EAFD6BC10B5}" type="slidenum">
              <a:rPr lang="en-US" smtClean="0"/>
              <a:pPr/>
              <a:t>11</a:t>
            </a:fld>
            <a:endParaRPr lang="en-US"/>
          </a:p>
        </p:txBody>
      </p:sp>
    </p:spTree>
    <p:extLst>
      <p:ext uri="{BB962C8B-B14F-4D97-AF65-F5344CB8AC3E}">
        <p14:creationId xmlns:p14="http://schemas.microsoft.com/office/powerpoint/2010/main" val="51805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-Came out of a research lab with no intention of ever being used for human consumption</a:t>
            </a:r>
          </a:p>
          <a:p>
            <a:r>
              <a:rPr lang="en-US" dirty="0" smtClean="0"/>
              <a:t>-</a:t>
            </a:r>
            <a:r>
              <a:rPr lang="en-US" smtClean="0"/>
              <a:t>The drug</a:t>
            </a:r>
            <a:endParaRPr lang="en-US"/>
          </a:p>
        </p:txBody>
      </p:sp>
      <p:sp>
        <p:nvSpPr>
          <p:cNvPr id="4" name="Slide Number Placeholder 3"/>
          <p:cNvSpPr>
            <a:spLocks noGrp="1"/>
          </p:cNvSpPr>
          <p:nvPr>
            <p:ph type="sldNum" sz="quarter" idx="10"/>
          </p:nvPr>
        </p:nvSpPr>
        <p:spPr/>
        <p:txBody>
          <a:bodyPr/>
          <a:lstStyle/>
          <a:p>
            <a:fld id="{2863D43C-4059-4029-9F8A-1EAFD6BC10B5}" type="slidenum">
              <a:rPr lang="en-US" smtClean="0"/>
              <a:pPr/>
              <a:t>13</a:t>
            </a:fld>
            <a:endParaRPr lang="en-US"/>
          </a:p>
        </p:txBody>
      </p:sp>
    </p:spTree>
    <p:extLst>
      <p:ext uri="{BB962C8B-B14F-4D97-AF65-F5344CB8AC3E}">
        <p14:creationId xmlns:p14="http://schemas.microsoft.com/office/powerpoint/2010/main" val="226508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-Affecting the entire nation, horrific</a:t>
            </a:r>
            <a:r>
              <a:rPr lang="en-US" baseline="0" dirty="0" smtClean="0"/>
              <a:t> stories indicating dangerous of k2</a:t>
            </a:r>
            <a:endParaRPr lang="en-US" dirty="0" smtClean="0"/>
          </a:p>
          <a:p>
            <a:r>
              <a:rPr lang="en-US" dirty="0" smtClean="0"/>
              <a:t>KC ambulance crew: April 2012 Police report indicates crew attacked on Saturday afternoon,</a:t>
            </a:r>
            <a:r>
              <a:rPr lang="en-US" baseline="0" dirty="0" smtClean="0"/>
              <a:t> dispatched for person possibly having seizures. Once they got him into the ambulance, they tried to put blood pressure cuff on him and he kicked worker in the face. Body slammed second worker. Mother reported man high on K2</a:t>
            </a:r>
          </a:p>
          <a:p>
            <a:r>
              <a:rPr lang="en-US" baseline="0" dirty="0" smtClean="0"/>
              <a:t>-Texas man: June 2012, in Waco, 22 year old man strangled and began to eat a neighbors dog who died at the scene. Police found him on the porch covered in blood, initially he was incoherent and unresponsive</a:t>
            </a:r>
            <a:br>
              <a:rPr lang="en-US" baseline="0" dirty="0" smtClean="0"/>
            </a:br>
            <a:r>
              <a:rPr lang="en-US" baseline="0" dirty="0" smtClean="0"/>
              <a:t>-Man attacks couple: June 2012, California, attacks elderly couple, charged with suspicion of robbery, </a:t>
            </a:r>
            <a:r>
              <a:rPr lang="en-US" baseline="0" dirty="0" err="1" smtClean="0"/>
              <a:t>burglarly</a:t>
            </a:r>
            <a:r>
              <a:rPr lang="en-US" baseline="0" dirty="0" smtClean="0"/>
              <a:t>, attempted sexual assault. Forced way into home and </a:t>
            </a:r>
            <a:r>
              <a:rPr lang="en-US" baseline="0" dirty="0" err="1" smtClean="0"/>
              <a:t>forbide</a:t>
            </a:r>
            <a:r>
              <a:rPr lang="en-US" baseline="0" dirty="0" smtClean="0"/>
              <a:t> them to call the police. </a:t>
            </a:r>
          </a:p>
          <a:p>
            <a:r>
              <a:rPr lang="en-US" dirty="0" smtClean="0"/>
              <a:t>-Naked Zombie: Police were called to the centre of the city after members of the public reported a naked man shouting at passing vehicles.</a:t>
            </a:r>
            <a:br>
              <a:rPr lang="en-US" dirty="0" smtClean="0"/>
            </a:br>
            <a:endParaRPr lang="en-US" dirty="0" smtClean="0"/>
          </a:p>
          <a:p>
            <a:r>
              <a:rPr lang="en-US" dirty="0" smtClean="0"/>
              <a:t>Arriving at the scene, they encountered an agitated Martin, who refused to follow commands and rushed away from them and started punching at members of the public. </a:t>
            </a:r>
            <a:r>
              <a:rPr lang="en-US" dirty="0" err="1" smtClean="0"/>
              <a:t>Tazed</a:t>
            </a:r>
            <a:r>
              <a:rPr lang="en-US" dirty="0" smtClean="0"/>
              <a:t> by officers but did not stop him, got up and continued walking.</a:t>
            </a:r>
          </a:p>
          <a:p>
            <a:endParaRPr lang="en-US" dirty="0"/>
          </a:p>
        </p:txBody>
      </p:sp>
      <p:sp>
        <p:nvSpPr>
          <p:cNvPr id="4" name="Slide Number Placeholder 3"/>
          <p:cNvSpPr>
            <a:spLocks noGrp="1"/>
          </p:cNvSpPr>
          <p:nvPr>
            <p:ph type="sldNum" sz="quarter" idx="10"/>
          </p:nvPr>
        </p:nvSpPr>
        <p:spPr/>
        <p:txBody>
          <a:bodyPr/>
          <a:lstStyle/>
          <a:p>
            <a:fld id="{2863D43C-4059-4029-9F8A-1EAFD6BC10B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C8F605-491A-46C6-A031-E16F9380C880}" type="datetimeFigureOut">
              <a:rPr lang="en-US" smtClean="0"/>
              <a:pPr/>
              <a:t>4/10/2013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AC88D23-E61D-4F56-86F4-AB1FCBFEAB8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8F605-491A-46C6-A031-E16F9380C88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88D23-E61D-4F56-86F4-AB1FCBFEAB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AC88D23-E61D-4F56-86F4-AB1FCBFEAB8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8F605-491A-46C6-A031-E16F9380C88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C8F605-491A-46C6-A031-E16F9380C88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AC88D23-E61D-4F56-86F4-AB1FCBFEAB8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DC8F605-491A-46C6-A031-E16F9380C880}" type="datetimeFigureOut">
              <a:rPr lang="en-US" smtClean="0"/>
              <a:pPr/>
              <a:t>4/10/2013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AC88D23-E61D-4F56-86F4-AB1FCBFEAB8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C8F605-491A-46C6-A031-E16F9380C880}"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88D23-E61D-4F56-86F4-AB1FCBFEAB8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C8F605-491A-46C6-A031-E16F9380C880}" type="datetimeFigureOut">
              <a:rPr lang="en-US" smtClean="0"/>
              <a:pPr/>
              <a:t>4/10/2013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AC88D23-E61D-4F56-86F4-AB1FCBFEAB8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C8F605-491A-46C6-A031-E16F9380C880}" type="datetimeFigureOut">
              <a:rPr lang="en-US" smtClean="0"/>
              <a:pPr/>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AC88D23-E61D-4F56-86F4-AB1FCBFEAB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C8F605-491A-46C6-A031-E16F9380C880}" type="datetimeFigureOut">
              <a:rPr lang="en-US" smtClean="0"/>
              <a:pPr/>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AC88D23-E61D-4F56-86F4-AB1FCBFEAB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AC88D23-E61D-4F56-86F4-AB1FCBFEAB8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C8F605-491A-46C6-A031-E16F9380C880}" type="datetimeFigureOut">
              <a:rPr lang="en-US" smtClean="0"/>
              <a:pPr/>
              <a:t>4/10/2013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AC88D23-E61D-4F56-86F4-AB1FCBFEAB8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C8F605-491A-46C6-A031-E16F9380C880}" type="datetimeFigureOut">
              <a:rPr lang="en-US" smtClean="0"/>
              <a:pPr/>
              <a:t>4/10/2013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C8F605-491A-46C6-A031-E16F9380C880}" type="datetimeFigureOut">
              <a:rPr lang="en-US" smtClean="0"/>
              <a:pPr/>
              <a:t>4/10/2013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AC88D23-E61D-4F56-86F4-AB1FCBFEAB8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Wh_nZiuFC4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image" Target="../media/image12.jpeg"/><Relationship Id="rId39" Type="http://schemas.openxmlformats.org/officeDocument/2006/relationships/image" Target="../media/image25.png"/><Relationship Id="rId21" Type="http://schemas.openxmlformats.org/officeDocument/2006/relationships/slideLayout" Target="../slideLayouts/slideLayout6.xml"/><Relationship Id="rId34" Type="http://schemas.openxmlformats.org/officeDocument/2006/relationships/image" Target="../media/image20.png"/><Relationship Id="rId42" Type="http://schemas.openxmlformats.org/officeDocument/2006/relationships/image" Target="../media/image28.png"/><Relationship Id="rId7" Type="http://schemas.microsoft.com/office/2007/relationships/media" Target="../media/media4.WAV"/><Relationship Id="rId2" Type="http://schemas.openxmlformats.org/officeDocument/2006/relationships/audio" Target="../media/media1.WAV"/><Relationship Id="rId16" Type="http://schemas.openxmlformats.org/officeDocument/2006/relationships/audio" Target="../media/media8.WAV"/><Relationship Id="rId29" Type="http://schemas.openxmlformats.org/officeDocument/2006/relationships/image" Target="../media/image15.jpe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10.jpeg"/><Relationship Id="rId32" Type="http://schemas.openxmlformats.org/officeDocument/2006/relationships/image" Target="../media/image18.jpeg"/><Relationship Id="rId37" Type="http://schemas.openxmlformats.org/officeDocument/2006/relationships/image" Target="../media/image23.png"/><Relationship Id="rId40" Type="http://schemas.openxmlformats.org/officeDocument/2006/relationships/image" Target="../media/image26.png"/><Relationship Id="rId45" Type="http://schemas.openxmlformats.org/officeDocument/2006/relationships/image" Target="../media/image31.jpeg"/><Relationship Id="rId5" Type="http://schemas.microsoft.com/office/2007/relationships/media" Target="../media/media3.WAV"/><Relationship Id="rId15" Type="http://schemas.microsoft.com/office/2007/relationships/media" Target="../media/media8.WAV"/><Relationship Id="rId23" Type="http://schemas.openxmlformats.org/officeDocument/2006/relationships/image" Target="../media/image9.jpeg"/><Relationship Id="rId28" Type="http://schemas.openxmlformats.org/officeDocument/2006/relationships/image" Target="../media/image14.png"/><Relationship Id="rId36" Type="http://schemas.openxmlformats.org/officeDocument/2006/relationships/image" Target="../media/image22.png"/><Relationship Id="rId10" Type="http://schemas.openxmlformats.org/officeDocument/2006/relationships/audio" Target="../media/media5.WAV"/><Relationship Id="rId19" Type="http://schemas.microsoft.com/office/2007/relationships/media" Target="../media/media10.WAV"/><Relationship Id="rId31" Type="http://schemas.openxmlformats.org/officeDocument/2006/relationships/image" Target="../media/image17.png"/><Relationship Id="rId44" Type="http://schemas.openxmlformats.org/officeDocument/2006/relationships/image" Target="../media/image30.jpe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notesSlide" Target="../notesSlides/notesSlide3.xml"/><Relationship Id="rId27" Type="http://schemas.openxmlformats.org/officeDocument/2006/relationships/image" Target="../media/image13.jpeg"/><Relationship Id="rId30" Type="http://schemas.openxmlformats.org/officeDocument/2006/relationships/image" Target="../media/image16.jpeg"/><Relationship Id="rId35" Type="http://schemas.openxmlformats.org/officeDocument/2006/relationships/image" Target="../media/image21.png"/><Relationship Id="rId43" Type="http://schemas.openxmlformats.org/officeDocument/2006/relationships/image" Target="../media/image29.png"/><Relationship Id="rId8" Type="http://schemas.openxmlformats.org/officeDocument/2006/relationships/audio" Target="../media/media4.WAV"/><Relationship Id="rId3" Type="http://schemas.microsoft.com/office/2007/relationships/media" Target="../media/media2.WAV"/><Relationship Id="rId12" Type="http://schemas.openxmlformats.org/officeDocument/2006/relationships/audio" Target="../media/media6.WAV"/><Relationship Id="rId17" Type="http://schemas.microsoft.com/office/2007/relationships/media" Target="../media/media9.WAV"/><Relationship Id="rId25" Type="http://schemas.openxmlformats.org/officeDocument/2006/relationships/image" Target="../media/image11.jpeg"/><Relationship Id="rId33" Type="http://schemas.openxmlformats.org/officeDocument/2006/relationships/image" Target="../media/image19.jpeg"/><Relationship Id="rId38" Type="http://schemas.openxmlformats.org/officeDocument/2006/relationships/image" Target="../media/image24.png"/><Relationship Id="rId20" Type="http://schemas.openxmlformats.org/officeDocument/2006/relationships/audio" Target="../media/media10.WAV"/><Relationship Id="rId41"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048000"/>
            <a:ext cx="6400800" cy="1752600"/>
          </a:xfrm>
        </p:spPr>
        <p:txBody>
          <a:bodyPr>
            <a:normAutofit lnSpcReduction="10000"/>
          </a:bodyPr>
          <a:lstStyle/>
          <a:p>
            <a:r>
              <a:rPr lang="en-US" sz="2000" dirty="0" smtClean="0"/>
              <a:t>Sierra Wright, LMSW</a:t>
            </a:r>
          </a:p>
          <a:p>
            <a:r>
              <a:rPr lang="en-US" sz="2000" dirty="0" smtClean="0"/>
              <a:t>The Regional prevention center of Johnson county</a:t>
            </a:r>
          </a:p>
          <a:p>
            <a:r>
              <a:rPr lang="en-US" sz="2000" dirty="0" smtClean="0"/>
              <a:t>1125 W. Spruce Street</a:t>
            </a:r>
          </a:p>
          <a:p>
            <a:r>
              <a:rPr lang="en-US" sz="2000" dirty="0" smtClean="0"/>
              <a:t>Olathe, </a:t>
            </a:r>
            <a:r>
              <a:rPr lang="en-US" sz="2000" dirty="0" err="1" smtClean="0"/>
              <a:t>ks</a:t>
            </a:r>
            <a:r>
              <a:rPr lang="en-US" sz="2000" dirty="0" smtClean="0"/>
              <a:t> </a:t>
            </a:r>
          </a:p>
        </p:txBody>
      </p:sp>
      <p:sp>
        <p:nvSpPr>
          <p:cNvPr id="8" name="Title 7"/>
          <p:cNvSpPr>
            <a:spLocks noGrp="1"/>
          </p:cNvSpPr>
          <p:nvPr>
            <p:ph type="ctrTitle"/>
          </p:nvPr>
        </p:nvSpPr>
        <p:spPr/>
        <p:txBody>
          <a:bodyPr>
            <a:normAutofit fontScale="90000"/>
          </a:bodyPr>
          <a:lstStyle/>
          <a:p>
            <a:r>
              <a:rPr lang="en-US" dirty="0" smtClean="0"/>
              <a:t>Youth Drug Trends: Marijuana, Medication Misuse, &amp; Synthetic Use Among Teens</a:t>
            </a:r>
            <a:endParaRPr lang="en-US" dirty="0"/>
          </a:p>
        </p:txBody>
      </p:sp>
      <p:pic>
        <p:nvPicPr>
          <p:cNvPr id="4" name="Picture 3" descr="bsalts.jpg"/>
          <p:cNvPicPr>
            <a:picLocks noChangeAspect="1"/>
          </p:cNvPicPr>
          <p:nvPr/>
        </p:nvPicPr>
        <p:blipFill>
          <a:blip r:embed="rId2" cstate="print"/>
          <a:stretch>
            <a:fillRect/>
          </a:stretch>
        </p:blipFill>
        <p:spPr>
          <a:xfrm>
            <a:off x="6934200" y="4800600"/>
            <a:ext cx="1929036" cy="1437132"/>
          </a:xfrm>
          <a:prstGeom prst="rect">
            <a:avLst/>
          </a:prstGeom>
        </p:spPr>
      </p:pic>
      <p:pic>
        <p:nvPicPr>
          <p:cNvPr id="5" name="Picture 4" descr="marij.gif"/>
          <p:cNvPicPr>
            <a:picLocks noChangeAspect="1"/>
          </p:cNvPicPr>
          <p:nvPr/>
        </p:nvPicPr>
        <p:blipFill>
          <a:blip r:embed="rId3" cstate="print"/>
          <a:stretch>
            <a:fillRect/>
          </a:stretch>
        </p:blipFill>
        <p:spPr>
          <a:xfrm>
            <a:off x="228600" y="1371600"/>
            <a:ext cx="1847850" cy="1944805"/>
          </a:xfrm>
          <a:prstGeom prst="rect">
            <a:avLst/>
          </a:prstGeom>
        </p:spPr>
      </p:pic>
      <p:pic>
        <p:nvPicPr>
          <p:cNvPr id="6" name="Picture 5" descr="k2.jpg"/>
          <p:cNvPicPr>
            <a:picLocks noChangeAspect="1"/>
          </p:cNvPicPr>
          <p:nvPr/>
        </p:nvPicPr>
        <p:blipFill>
          <a:blip r:embed="rId4" cstate="print"/>
          <a:stretch>
            <a:fillRect/>
          </a:stretch>
        </p:blipFill>
        <p:spPr>
          <a:xfrm>
            <a:off x="304800" y="4800600"/>
            <a:ext cx="2085975" cy="1388122"/>
          </a:xfrm>
          <a:prstGeom prst="rect">
            <a:avLst/>
          </a:prstGeom>
        </p:spPr>
      </p:pic>
      <p:pic>
        <p:nvPicPr>
          <p:cNvPr id="7" name="Picture 6" descr="rx.bmp"/>
          <p:cNvPicPr>
            <a:picLocks noChangeAspect="1"/>
          </p:cNvPicPr>
          <p:nvPr/>
        </p:nvPicPr>
        <p:blipFill>
          <a:blip r:embed="rId5" cstate="print"/>
          <a:stretch>
            <a:fillRect/>
          </a:stretch>
        </p:blipFill>
        <p:spPr>
          <a:xfrm>
            <a:off x="6934200" y="1524000"/>
            <a:ext cx="1981200" cy="1447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smtClean="0"/>
              <a:t>I Do Better In School </a:t>
            </a:r>
            <a:endParaRPr lang="en-US" dirty="0"/>
          </a:p>
        </p:txBody>
      </p:sp>
      <p:sp>
        <p:nvSpPr>
          <p:cNvPr id="3" name="Content Placeholder 2"/>
          <p:cNvSpPr>
            <a:spLocks noGrp="1"/>
          </p:cNvSpPr>
          <p:nvPr>
            <p:ph sz="quarter" idx="1"/>
          </p:nvPr>
        </p:nvSpPr>
        <p:spPr>
          <a:xfrm>
            <a:off x="457200" y="2249424"/>
            <a:ext cx="8229600" cy="4456176"/>
          </a:xfrm>
        </p:spPr>
        <p:txBody>
          <a:bodyPr>
            <a:normAutofit/>
          </a:bodyPr>
          <a:lstStyle/>
          <a:p>
            <a:endParaRPr lang="en-US" sz="2300" dirty="0" smtClean="0"/>
          </a:p>
          <a:p>
            <a:r>
              <a:rPr lang="en-US" sz="2300" dirty="0" smtClean="0"/>
              <a:t>Fiction</a:t>
            </a:r>
          </a:p>
          <a:p>
            <a:endParaRPr lang="en-US" sz="2300" dirty="0" smtClean="0"/>
          </a:p>
          <a:p>
            <a:r>
              <a:rPr lang="en-US" sz="2300" dirty="0" smtClean="0"/>
              <a:t>Marijuana use effects  motivation, memory, and learning</a:t>
            </a:r>
          </a:p>
          <a:p>
            <a:endParaRPr lang="en-US" sz="2300" dirty="0" smtClean="0"/>
          </a:p>
          <a:p>
            <a:r>
              <a:rPr lang="en-US" sz="2300" dirty="0" smtClean="0"/>
              <a:t>Youth with an average grade of D or below were more than 4 times as likely to have used marijuana in the past year than youth with an average grade of A</a:t>
            </a:r>
          </a:p>
          <a:p>
            <a:pPr>
              <a:buNone/>
            </a:pPr>
            <a:endParaRPr lang="en-US" sz="1000" dirty="0" smtClean="0"/>
          </a:p>
          <a:p>
            <a:pPr>
              <a:buNone/>
            </a:pPr>
            <a:endParaRPr lang="en-US" sz="1000" dirty="0" smtClean="0"/>
          </a:p>
          <a:p>
            <a:pPr>
              <a:buNone/>
            </a:pPr>
            <a:r>
              <a:rPr lang="en-US" sz="1000" dirty="0" smtClean="0"/>
              <a:t>KFP, CADCA</a:t>
            </a:r>
            <a:endParaRPr lang="en-US" sz="1000" dirty="0"/>
          </a:p>
        </p:txBody>
      </p:sp>
      <p:pic>
        <p:nvPicPr>
          <p:cNvPr id="4" name="Picture 3" descr="failing-grade1-300x185.jpg"/>
          <p:cNvPicPr>
            <a:picLocks noChangeAspect="1"/>
          </p:cNvPicPr>
          <p:nvPr/>
        </p:nvPicPr>
        <p:blipFill>
          <a:blip r:embed="rId3" cstate="print"/>
          <a:stretch>
            <a:fillRect/>
          </a:stretch>
        </p:blipFill>
        <p:spPr>
          <a:xfrm>
            <a:off x="3581400" y="1600200"/>
            <a:ext cx="1992527" cy="12287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pPr algn="ctr"/>
            <a:r>
              <a:rPr lang="en-US" dirty="0" smtClean="0"/>
              <a:t>I Drive Better When I Am High</a:t>
            </a:r>
            <a:endParaRPr lang="en-US" dirty="0"/>
          </a:p>
        </p:txBody>
      </p:sp>
      <p:sp>
        <p:nvSpPr>
          <p:cNvPr id="3" name="Content Placeholder 2"/>
          <p:cNvSpPr>
            <a:spLocks noGrp="1"/>
          </p:cNvSpPr>
          <p:nvPr>
            <p:ph sz="quarter" idx="1"/>
          </p:nvPr>
        </p:nvSpPr>
        <p:spPr>
          <a:xfrm>
            <a:off x="457200" y="2249424"/>
            <a:ext cx="8229600" cy="4608576"/>
          </a:xfrm>
        </p:spPr>
        <p:txBody>
          <a:bodyPr>
            <a:normAutofit fontScale="92500" lnSpcReduction="10000"/>
          </a:bodyPr>
          <a:lstStyle/>
          <a:p>
            <a:r>
              <a:rPr lang="en-US" dirty="0" smtClean="0"/>
              <a:t>Fiction </a:t>
            </a:r>
          </a:p>
          <a:p>
            <a:endParaRPr lang="en-US" dirty="0" smtClean="0"/>
          </a:p>
          <a:p>
            <a:r>
              <a:rPr lang="en-US" dirty="0" smtClean="0"/>
              <a:t>Decreases reaction time</a:t>
            </a:r>
          </a:p>
          <a:p>
            <a:endParaRPr lang="en-US" dirty="0" smtClean="0"/>
          </a:p>
          <a:p>
            <a:r>
              <a:rPr lang="en-US" dirty="0" smtClean="0"/>
              <a:t>Marijuana is the most prevalent illegal drug detected in impaired drivers, fatally injured drivers, and motor vehicle crash victims</a:t>
            </a:r>
          </a:p>
          <a:p>
            <a:endParaRPr lang="en-US" dirty="0" smtClean="0"/>
          </a:p>
          <a:p>
            <a:r>
              <a:rPr lang="en-US" dirty="0" smtClean="0"/>
              <a:t>20% of crashes in the U.S. are caused by drugged driving </a:t>
            </a:r>
          </a:p>
          <a:p>
            <a:pPr>
              <a:buNone/>
            </a:pPr>
            <a:endParaRPr lang="en-US" sz="1100" dirty="0" smtClean="0"/>
          </a:p>
          <a:p>
            <a:pPr>
              <a:buNone/>
            </a:pPr>
            <a:endParaRPr lang="en-US" sz="1100" dirty="0" smtClean="0"/>
          </a:p>
          <a:p>
            <a:pPr>
              <a:buNone/>
            </a:pPr>
            <a:r>
              <a:rPr lang="en-US" sz="1100" dirty="0" smtClean="0"/>
              <a:t>KFP, CADCA</a:t>
            </a:r>
            <a:endParaRPr lang="en-US" sz="1100" dirty="0"/>
          </a:p>
        </p:txBody>
      </p:sp>
      <p:pic>
        <p:nvPicPr>
          <p:cNvPr id="4" name="Picture 3" descr="rural-teen-crash-schaapy.jpg"/>
          <p:cNvPicPr>
            <a:picLocks noChangeAspect="1"/>
          </p:cNvPicPr>
          <p:nvPr/>
        </p:nvPicPr>
        <p:blipFill>
          <a:blip r:embed="rId3" cstate="print"/>
          <a:stretch>
            <a:fillRect/>
          </a:stretch>
        </p:blipFill>
        <p:spPr>
          <a:xfrm>
            <a:off x="5791200" y="1905000"/>
            <a:ext cx="2641600" cy="1981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209800"/>
            <a:ext cx="5029200" cy="1077218"/>
          </a:xfrm>
          <a:prstGeom prst="rect">
            <a:avLst/>
          </a:prstGeom>
          <a:noFill/>
        </p:spPr>
        <p:txBody>
          <a:bodyPr wrap="square" rtlCol="0">
            <a:spAutoFit/>
          </a:bodyPr>
          <a:lstStyle/>
          <a:p>
            <a:pPr algn="ctr"/>
            <a:r>
              <a:rPr lang="en-US" sz="6400" dirty="0" smtClean="0"/>
              <a:t>K2</a:t>
            </a:r>
            <a:endParaRPr lang="en-US" sz="6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smtClean="0"/>
              <a:t>K2</a:t>
            </a:r>
            <a:endParaRPr lang="en-US" dirty="0"/>
          </a:p>
        </p:txBody>
      </p:sp>
      <p:sp>
        <p:nvSpPr>
          <p:cNvPr id="3" name="Content Placeholder 2"/>
          <p:cNvSpPr>
            <a:spLocks noGrp="1"/>
          </p:cNvSpPr>
          <p:nvPr>
            <p:ph sz="quarter" idx="1"/>
          </p:nvPr>
        </p:nvSpPr>
        <p:spPr>
          <a:xfrm>
            <a:off x="457200" y="1600200"/>
            <a:ext cx="8229600" cy="5257800"/>
          </a:xfrm>
        </p:spPr>
        <p:txBody>
          <a:bodyPr>
            <a:normAutofit lnSpcReduction="10000"/>
          </a:bodyPr>
          <a:lstStyle/>
          <a:p>
            <a:r>
              <a:rPr lang="en-US" sz="2500" dirty="0" smtClean="0"/>
              <a:t>“Fake weed”</a:t>
            </a:r>
          </a:p>
          <a:p>
            <a:endParaRPr lang="en-US" sz="2500" dirty="0" smtClean="0"/>
          </a:p>
          <a:p>
            <a:r>
              <a:rPr lang="en-US" sz="2500" dirty="0" smtClean="0"/>
              <a:t>Mixture of herbs and spices that is sprayed with a synthetic compound</a:t>
            </a:r>
          </a:p>
          <a:p>
            <a:endParaRPr lang="en-US" sz="2500" dirty="0" smtClean="0"/>
          </a:p>
          <a:p>
            <a:r>
              <a:rPr lang="en-US" sz="2500" dirty="0" smtClean="0"/>
              <a:t>Psychological effects similar to marijuana, paranoia, panic attacks, and giddiness</a:t>
            </a:r>
          </a:p>
          <a:p>
            <a:endParaRPr lang="en-US" sz="2500" dirty="0" smtClean="0"/>
          </a:p>
          <a:p>
            <a:r>
              <a:rPr lang="en-US" sz="2500" dirty="0" smtClean="0"/>
              <a:t>Cause an increased heart rate and blood pressure </a:t>
            </a:r>
          </a:p>
          <a:p>
            <a:endParaRPr lang="en-US" sz="2500" dirty="0" smtClean="0"/>
          </a:p>
          <a:p>
            <a:r>
              <a:rPr lang="en-US" sz="2500" dirty="0" smtClean="0"/>
              <a:t>Stays in system for long periods of time </a:t>
            </a:r>
          </a:p>
          <a:p>
            <a:pPr>
              <a:buNone/>
            </a:pPr>
            <a:endParaRPr lang="en-US" sz="1100" dirty="0" smtClean="0"/>
          </a:p>
          <a:p>
            <a:pPr>
              <a:buNone/>
            </a:pPr>
            <a:r>
              <a:rPr lang="en-US" sz="1100" dirty="0" smtClean="0"/>
              <a:t>DEA</a:t>
            </a:r>
            <a:endParaRPr lang="en-US" sz="1100" dirty="0"/>
          </a:p>
        </p:txBody>
      </p:sp>
      <p:pic>
        <p:nvPicPr>
          <p:cNvPr id="4" name="Picture 3" descr="k2.jpg"/>
          <p:cNvPicPr>
            <a:picLocks noChangeAspect="1"/>
          </p:cNvPicPr>
          <p:nvPr/>
        </p:nvPicPr>
        <p:blipFill>
          <a:blip r:embed="rId3" cstate="print"/>
          <a:stretch>
            <a:fillRect/>
          </a:stretch>
        </p:blipFill>
        <p:spPr>
          <a:xfrm>
            <a:off x="7391400" y="1371600"/>
            <a:ext cx="1603115" cy="1066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lstStyle/>
          <a:p>
            <a:pPr algn="ctr"/>
            <a:r>
              <a:rPr lang="en-US" dirty="0" smtClean="0"/>
              <a:t>K2 In The News </a:t>
            </a:r>
            <a:endParaRPr lang="en-US" dirty="0"/>
          </a:p>
        </p:txBody>
      </p:sp>
      <p:sp>
        <p:nvSpPr>
          <p:cNvPr id="3" name="Content Placeholder 2"/>
          <p:cNvSpPr>
            <a:spLocks noGrp="1"/>
          </p:cNvSpPr>
          <p:nvPr>
            <p:ph sz="quarter" idx="1"/>
          </p:nvPr>
        </p:nvSpPr>
        <p:spPr>
          <a:xfrm>
            <a:off x="457200" y="1371600"/>
            <a:ext cx="8229600" cy="5181600"/>
          </a:xfrm>
        </p:spPr>
        <p:txBody>
          <a:bodyPr>
            <a:normAutofit/>
          </a:bodyPr>
          <a:lstStyle/>
          <a:p>
            <a:pPr>
              <a:buNone/>
            </a:pPr>
            <a:endParaRPr lang="en-US" dirty="0" smtClean="0"/>
          </a:p>
          <a:p>
            <a:r>
              <a:rPr lang="en-US" dirty="0" smtClean="0"/>
              <a:t>KC Ambulance Crew Attacked While Answering Call</a:t>
            </a:r>
          </a:p>
          <a:p>
            <a:endParaRPr lang="en-US" dirty="0" smtClean="0"/>
          </a:p>
          <a:p>
            <a:r>
              <a:rPr lang="en-US" dirty="0" smtClean="0"/>
              <a:t>Texas Man High on Synthetic Marijuana Kills and Eats Neighbor’s Dog </a:t>
            </a:r>
          </a:p>
          <a:p>
            <a:endParaRPr lang="en-US" dirty="0" smtClean="0"/>
          </a:p>
          <a:p>
            <a:r>
              <a:rPr lang="en-US" dirty="0" smtClean="0"/>
              <a:t>Man High on Synthetic Marijuana Attacks Couple</a:t>
            </a:r>
          </a:p>
          <a:p>
            <a:endParaRPr lang="en-US" dirty="0" smtClean="0"/>
          </a:p>
          <a:p>
            <a:r>
              <a:rPr lang="en-US" dirty="0" smtClean="0"/>
              <a:t>Naked ‘Ninja Zombie’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2286000"/>
            <a:ext cx="4876800" cy="1077218"/>
          </a:xfrm>
          <a:prstGeom prst="rect">
            <a:avLst/>
          </a:prstGeom>
          <a:noFill/>
        </p:spPr>
        <p:txBody>
          <a:bodyPr wrap="square" rtlCol="0">
            <a:spAutoFit/>
          </a:bodyPr>
          <a:lstStyle/>
          <a:p>
            <a:pPr algn="ctr"/>
            <a:r>
              <a:rPr lang="en-US" sz="6400" dirty="0" smtClean="0"/>
              <a:t>Bath Salts </a:t>
            </a:r>
            <a:endParaRPr lang="en-US" sz="6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066800"/>
          </a:xfrm>
        </p:spPr>
        <p:txBody>
          <a:bodyPr/>
          <a:lstStyle/>
          <a:p>
            <a:pPr algn="ctr"/>
            <a:r>
              <a:rPr lang="en-US" dirty="0" smtClean="0"/>
              <a:t>Bath Salts </a:t>
            </a:r>
            <a:endParaRPr lang="en-US" dirty="0"/>
          </a:p>
        </p:txBody>
      </p:sp>
      <p:sp>
        <p:nvSpPr>
          <p:cNvPr id="3" name="Content Placeholder 2"/>
          <p:cNvSpPr>
            <a:spLocks noGrp="1"/>
          </p:cNvSpPr>
          <p:nvPr>
            <p:ph sz="quarter" idx="1"/>
          </p:nvPr>
        </p:nvSpPr>
        <p:spPr>
          <a:xfrm>
            <a:off x="457200" y="1371600"/>
            <a:ext cx="8229600" cy="5486400"/>
          </a:xfrm>
        </p:spPr>
        <p:txBody>
          <a:bodyPr>
            <a:normAutofit fontScale="47500" lnSpcReduction="20000"/>
          </a:bodyPr>
          <a:lstStyle/>
          <a:p>
            <a:endParaRPr lang="en-US" sz="3800" dirty="0" smtClean="0"/>
          </a:p>
          <a:p>
            <a:r>
              <a:rPr lang="en-US" sz="3800" dirty="0" smtClean="0"/>
              <a:t>Not for use in the tub!</a:t>
            </a:r>
          </a:p>
          <a:p>
            <a:pPr>
              <a:buNone/>
            </a:pPr>
            <a:endParaRPr lang="en-US" sz="3800" dirty="0" smtClean="0"/>
          </a:p>
          <a:p>
            <a:r>
              <a:rPr lang="en-US" sz="3800" dirty="0" smtClean="0"/>
              <a:t>Knowledge of long-term effects unknown</a:t>
            </a:r>
          </a:p>
          <a:p>
            <a:endParaRPr lang="en-US" sz="3800" dirty="0" smtClean="0"/>
          </a:p>
          <a:p>
            <a:r>
              <a:rPr lang="en-US" sz="3800" dirty="0" smtClean="0"/>
              <a:t>High risk for overdose</a:t>
            </a:r>
          </a:p>
          <a:p>
            <a:endParaRPr lang="en-US" sz="3800" dirty="0" smtClean="0"/>
          </a:p>
          <a:p>
            <a:r>
              <a:rPr lang="en-US" sz="3800" dirty="0" smtClean="0"/>
              <a:t>Dramatic increase in poison center calls </a:t>
            </a:r>
          </a:p>
          <a:p>
            <a:endParaRPr lang="en-US" sz="3800" dirty="0" smtClean="0"/>
          </a:p>
          <a:p>
            <a:endParaRPr lang="en-US" sz="3800" dirty="0" smtClean="0"/>
          </a:p>
          <a:p>
            <a:r>
              <a:rPr lang="en-US" sz="3800" dirty="0" smtClean="0"/>
              <a:t>Can cause: chest pains, increased blood pressure, increased heart rate, agitation, hallucinations, extreme paranoia and delusions</a:t>
            </a:r>
          </a:p>
          <a:p>
            <a:endParaRPr lang="en-US" sz="3800" dirty="0" smtClean="0"/>
          </a:p>
          <a:p>
            <a:r>
              <a:rPr lang="en-US" sz="3800" dirty="0" smtClean="0"/>
              <a:t>Users frequently describe the high as “horrible” </a:t>
            </a:r>
          </a:p>
          <a:p>
            <a:endParaRPr lang="en-US" sz="3800" dirty="0" smtClean="0"/>
          </a:p>
          <a:p>
            <a:r>
              <a:rPr lang="en-US" sz="3800" dirty="0" smtClean="0"/>
              <a:t>Can require psychiatric treatment </a:t>
            </a:r>
          </a:p>
          <a:p>
            <a:pPr>
              <a:buNone/>
            </a:pPr>
            <a:endParaRPr lang="en-US" dirty="0" smtClean="0"/>
          </a:p>
          <a:p>
            <a:pPr>
              <a:buNone/>
            </a:pPr>
            <a:endParaRPr lang="en-US" sz="2100" dirty="0" smtClean="0"/>
          </a:p>
          <a:p>
            <a:pPr>
              <a:buNone/>
            </a:pPr>
            <a:endParaRPr lang="en-US" sz="2100" dirty="0" smtClean="0"/>
          </a:p>
          <a:p>
            <a:pPr>
              <a:buNone/>
            </a:pPr>
            <a:endParaRPr lang="en-US" sz="2100" dirty="0" smtClean="0"/>
          </a:p>
          <a:p>
            <a:pPr>
              <a:buNone/>
            </a:pPr>
            <a:endParaRPr lang="en-US" sz="2100" dirty="0" smtClean="0"/>
          </a:p>
          <a:p>
            <a:pPr>
              <a:buNone/>
            </a:pPr>
            <a:r>
              <a:rPr lang="en-US" sz="2100" dirty="0" smtClean="0"/>
              <a:t>DEA</a:t>
            </a:r>
          </a:p>
          <a:p>
            <a:endParaRPr lang="en-US" dirty="0" smtClean="0"/>
          </a:p>
          <a:p>
            <a:endParaRPr lang="en-US" dirty="0"/>
          </a:p>
        </p:txBody>
      </p:sp>
      <p:pic>
        <p:nvPicPr>
          <p:cNvPr id="5" name="Picture 4" descr="frabz-BATH-SALTS-Its-a-helluva-drug-778dd9.jpg"/>
          <p:cNvPicPr>
            <a:picLocks noChangeAspect="1"/>
          </p:cNvPicPr>
          <p:nvPr/>
        </p:nvPicPr>
        <p:blipFill>
          <a:blip r:embed="rId3" cstate="print"/>
          <a:stretch>
            <a:fillRect/>
          </a:stretch>
        </p:blipFill>
        <p:spPr>
          <a:xfrm>
            <a:off x="5791200" y="1524000"/>
            <a:ext cx="2945816" cy="2438400"/>
          </a:xfrm>
          <a:prstGeom prst="rect">
            <a:avLst/>
          </a:prstGeom>
        </p:spPr>
      </p:pic>
      <p:sp>
        <p:nvSpPr>
          <p:cNvPr id="6" name="TextBox 5"/>
          <p:cNvSpPr txBox="1"/>
          <p:nvPr/>
        </p:nvSpPr>
        <p:spPr>
          <a:xfrm>
            <a:off x="609600" y="5715000"/>
            <a:ext cx="4495800" cy="369332"/>
          </a:xfrm>
          <a:prstGeom prst="rect">
            <a:avLst/>
          </a:prstGeom>
          <a:noFill/>
        </p:spPr>
        <p:txBody>
          <a:bodyPr wrap="square" rtlCol="0">
            <a:spAutoFit/>
          </a:bodyPr>
          <a:lstStyle/>
          <a:p>
            <a:r>
              <a:rPr lang="en-US" dirty="0" smtClean="0">
                <a:hlinkClick r:id="rId4"/>
              </a:rPr>
              <a:t>Bath Salts Video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981200"/>
            <a:ext cx="6858000" cy="2062103"/>
          </a:xfrm>
          <a:prstGeom prst="rect">
            <a:avLst/>
          </a:prstGeom>
          <a:noFill/>
        </p:spPr>
        <p:txBody>
          <a:bodyPr wrap="square" rtlCol="0">
            <a:spAutoFit/>
          </a:bodyPr>
          <a:lstStyle/>
          <a:p>
            <a:pPr algn="ctr"/>
            <a:r>
              <a:rPr lang="en-US" sz="6400" dirty="0" smtClean="0"/>
              <a:t>Medication Misuse </a:t>
            </a:r>
            <a:endParaRPr lang="en-US" sz="6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smtClean="0"/>
              <a:t>Who is Misusing Medication? </a:t>
            </a:r>
            <a:endParaRPr lang="en-US" dirty="0"/>
          </a:p>
        </p:txBody>
      </p:sp>
      <p:pic>
        <p:nvPicPr>
          <p:cNvPr id="4" name="Content Placeholder 3" descr="drug free america.jpg"/>
          <p:cNvPicPr>
            <a:picLocks noGrp="1" noChangeAspect="1"/>
          </p:cNvPicPr>
          <p:nvPr>
            <p:ph sz="quarter" idx="1"/>
          </p:nvPr>
        </p:nvPicPr>
        <p:blipFill>
          <a:blip r:embed="rId3" cstate="print"/>
          <a:stretch>
            <a:fillRect/>
          </a:stretch>
        </p:blipFill>
        <p:spPr>
          <a:xfrm>
            <a:off x="1258094" y="1736725"/>
            <a:ext cx="6591300" cy="41529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rmAutofit/>
          </a:bodyPr>
          <a:lstStyle/>
          <a:p>
            <a:pPr algn="ctr"/>
            <a:r>
              <a:rPr lang="en-US" dirty="0" smtClean="0"/>
              <a:t>What is Prescription Drug Misuse?</a:t>
            </a:r>
            <a:endParaRPr lang="en-US" dirty="0"/>
          </a:p>
        </p:txBody>
      </p:sp>
      <p:sp>
        <p:nvSpPr>
          <p:cNvPr id="3" name="Content Placeholder 2"/>
          <p:cNvSpPr>
            <a:spLocks noGrp="1"/>
          </p:cNvSpPr>
          <p:nvPr>
            <p:ph sz="quarter" idx="1"/>
          </p:nvPr>
        </p:nvSpPr>
        <p:spPr>
          <a:xfrm>
            <a:off x="612648" y="1600200"/>
            <a:ext cx="8153400" cy="4953000"/>
          </a:xfrm>
        </p:spPr>
        <p:txBody>
          <a:bodyPr>
            <a:noAutofit/>
          </a:bodyPr>
          <a:lstStyle/>
          <a:p>
            <a:r>
              <a:rPr lang="en-US" sz="2500" dirty="0" smtClean="0"/>
              <a:t>Taking medication for a purpose other than the reason it was prescribed</a:t>
            </a:r>
            <a:br>
              <a:rPr lang="en-US" sz="2500" dirty="0" smtClean="0"/>
            </a:br>
            <a:endParaRPr lang="en-US" sz="2500" dirty="0" smtClean="0"/>
          </a:p>
          <a:p>
            <a:r>
              <a:rPr lang="en-US" sz="2500" dirty="0" smtClean="0"/>
              <a:t>Taking a drug </a:t>
            </a:r>
            <a:r>
              <a:rPr lang="en-US" sz="2500" u="sng" dirty="0" smtClean="0"/>
              <a:t>not</a:t>
            </a:r>
            <a:r>
              <a:rPr lang="en-US" sz="2500" dirty="0" smtClean="0"/>
              <a:t> prescribed to you</a:t>
            </a:r>
          </a:p>
          <a:p>
            <a:endParaRPr lang="en-US" sz="2500" dirty="0" smtClean="0"/>
          </a:p>
          <a:p>
            <a:r>
              <a:rPr lang="en-US" sz="2500" dirty="0" smtClean="0"/>
              <a:t>Taking a drug in a manner or at a dose that was not recommended by a health care professional</a:t>
            </a:r>
          </a:p>
          <a:p>
            <a:endParaRPr lang="en-US" sz="2500" dirty="0" smtClean="0"/>
          </a:p>
          <a:p>
            <a:r>
              <a:rPr lang="en-US" sz="2500" dirty="0" smtClean="0"/>
              <a:t>Taking medication to get high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pPr algn="ctr"/>
            <a:r>
              <a:rPr lang="en-US" dirty="0" smtClean="0"/>
              <a:t>The Regional Prevention Center </a:t>
            </a:r>
            <a:endParaRPr lang="en-US" dirty="0"/>
          </a:p>
        </p:txBody>
      </p:sp>
      <p:pic>
        <p:nvPicPr>
          <p:cNvPr id="5" name="Content Placeholder 4" descr="oe.PNG"/>
          <p:cNvPicPr>
            <a:picLocks noGrp="1" noChangeAspect="1"/>
          </p:cNvPicPr>
          <p:nvPr>
            <p:ph sz="quarter" idx="1"/>
          </p:nvPr>
        </p:nvPicPr>
        <p:blipFill>
          <a:blip r:embed="rId3" cstate="print"/>
          <a:stretch>
            <a:fillRect/>
          </a:stretch>
        </p:blipFill>
        <p:spPr>
          <a:xfrm>
            <a:off x="457200" y="1676400"/>
            <a:ext cx="8229600" cy="4114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about Johnson County?</a:t>
            </a:r>
            <a:endParaRPr lang="en-US" dirty="0"/>
          </a:p>
        </p:txBody>
      </p:sp>
      <p:graphicFrame>
        <p:nvGraphicFramePr>
          <p:cNvPr id="4" name="Content Placeholder 3"/>
          <p:cNvGraphicFramePr>
            <a:graphicFrameLocks noGrp="1"/>
          </p:cNvGraphicFramePr>
          <p:nvPr>
            <p:ph sz="quarter" idx="1"/>
          </p:nvPr>
        </p:nvGraphicFramePr>
        <p:xfrm>
          <a:off x="609600" y="20574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1524000"/>
            <a:ext cx="7620000" cy="369332"/>
          </a:xfrm>
          <a:prstGeom prst="rect">
            <a:avLst/>
          </a:prstGeom>
          <a:noFill/>
        </p:spPr>
        <p:txBody>
          <a:bodyPr wrap="square" rtlCol="0">
            <a:spAutoFit/>
          </a:bodyPr>
          <a:lstStyle/>
          <a:p>
            <a:pPr algn="ctr"/>
            <a:r>
              <a:rPr lang="en-US" dirty="0" smtClean="0"/>
              <a:t>2012 Prescription Drug CTC Data for Johnson County </a:t>
            </a:r>
            <a:endParaRPr lang="en-US" dirty="0"/>
          </a:p>
        </p:txBody>
      </p:sp>
      <p:sp>
        <p:nvSpPr>
          <p:cNvPr id="6" name="TextBox 5"/>
          <p:cNvSpPr txBox="1"/>
          <p:nvPr/>
        </p:nvSpPr>
        <p:spPr>
          <a:xfrm>
            <a:off x="3048000" y="1905000"/>
            <a:ext cx="3352800" cy="369332"/>
          </a:xfrm>
          <a:prstGeom prst="rect">
            <a:avLst/>
          </a:prstGeom>
          <a:noFill/>
        </p:spPr>
        <p:txBody>
          <a:bodyPr wrap="square" rtlCol="0">
            <a:spAutoFit/>
          </a:bodyPr>
          <a:lstStyle/>
          <a:p>
            <a:pPr algn="ctr"/>
            <a:r>
              <a:rPr lang="en-US" dirty="0" smtClean="0"/>
              <a:t>% Responding “At least once”</a:t>
            </a:r>
            <a:endParaRPr lang="en-US" dirty="0"/>
          </a:p>
        </p:txBody>
      </p:sp>
      <p:sp>
        <p:nvSpPr>
          <p:cNvPr id="7" name="TextBox 6"/>
          <p:cNvSpPr txBox="1"/>
          <p:nvPr/>
        </p:nvSpPr>
        <p:spPr>
          <a:xfrm>
            <a:off x="7391400" y="6611779"/>
            <a:ext cx="1447800" cy="246221"/>
          </a:xfrm>
          <a:prstGeom prst="rect">
            <a:avLst/>
          </a:prstGeom>
          <a:noFill/>
        </p:spPr>
        <p:txBody>
          <a:bodyPr wrap="square" rtlCol="0">
            <a:spAutoFit/>
          </a:bodyPr>
          <a:lstStyle/>
          <a:p>
            <a:r>
              <a:rPr lang="en-US" sz="1000" dirty="0" smtClean="0"/>
              <a:t>Source: ctcdata.org </a:t>
            </a:r>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rmAutofit/>
          </a:bodyPr>
          <a:lstStyle/>
          <a:p>
            <a:pPr algn="ctr"/>
            <a:r>
              <a:rPr lang="en-US" dirty="0" smtClean="0"/>
              <a:t>Prescription Drug Misuse Myths</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10000"/>
          </a:bodyPr>
          <a:lstStyle/>
          <a:p>
            <a:r>
              <a:rPr lang="en-US" dirty="0" smtClean="0"/>
              <a:t>Prescription medications are safer to abuse than other illicit substances</a:t>
            </a:r>
          </a:p>
          <a:p>
            <a:endParaRPr lang="en-US" dirty="0" smtClean="0"/>
          </a:p>
          <a:p>
            <a:r>
              <a:rPr lang="en-US" dirty="0" smtClean="0"/>
              <a:t>Unlike marijuana and underage drinking, misusing and sharing prescription medication is legal</a:t>
            </a:r>
          </a:p>
          <a:p>
            <a:endParaRPr lang="en-US" dirty="0" smtClean="0"/>
          </a:p>
          <a:p>
            <a:r>
              <a:rPr lang="en-US" dirty="0" smtClean="0"/>
              <a:t>Everyone is doing it </a:t>
            </a:r>
          </a:p>
          <a:p>
            <a:endParaRPr lang="en-US" dirty="0" smtClean="0"/>
          </a:p>
          <a:p>
            <a:r>
              <a:rPr lang="en-US" dirty="0" smtClean="0"/>
              <a:t>Students get their prescriptions from drug dealers </a:t>
            </a:r>
          </a:p>
          <a:p>
            <a:endParaRPr lang="en-US" dirty="0" smtClean="0"/>
          </a:p>
          <a:p>
            <a:r>
              <a:rPr lang="en-US" dirty="0" smtClean="0"/>
              <a:t>Nothing bad will happen to me or my friends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OTC Medication Misuse </a:t>
            </a:r>
            <a:endParaRPr lang="en-US" dirty="0"/>
          </a:p>
        </p:txBody>
      </p:sp>
      <p:sp>
        <p:nvSpPr>
          <p:cNvPr id="3" name="Content Placeholder 2"/>
          <p:cNvSpPr>
            <a:spLocks noGrp="1"/>
          </p:cNvSpPr>
          <p:nvPr>
            <p:ph sz="quarter" idx="1"/>
          </p:nvPr>
        </p:nvSpPr>
        <p:spPr>
          <a:xfrm>
            <a:off x="304800" y="1524000"/>
            <a:ext cx="8503920" cy="4953000"/>
          </a:xfrm>
        </p:spPr>
        <p:txBody>
          <a:bodyPr>
            <a:normAutofit fontScale="92500" lnSpcReduction="20000"/>
          </a:bodyPr>
          <a:lstStyle/>
          <a:p>
            <a:r>
              <a:rPr lang="en-US" dirty="0" smtClean="0"/>
              <a:t>Taking a drug in a higher quantity or in another manner than prescribed</a:t>
            </a:r>
          </a:p>
          <a:p>
            <a:endParaRPr lang="en-US" dirty="0" smtClean="0"/>
          </a:p>
          <a:p>
            <a:r>
              <a:rPr lang="en-US" dirty="0" smtClean="0"/>
              <a:t>Taking a drug for another purpose than prescribed</a:t>
            </a:r>
          </a:p>
          <a:p>
            <a:endParaRPr lang="en-US" dirty="0" smtClean="0"/>
          </a:p>
          <a:p>
            <a:r>
              <a:rPr lang="en-US" dirty="0" smtClean="0"/>
              <a:t>Most teens that abuse OTC drugs are not aware that they are doing something dangerous</a:t>
            </a:r>
          </a:p>
          <a:p>
            <a:endParaRPr lang="en-US" dirty="0" smtClean="0"/>
          </a:p>
          <a:p>
            <a:r>
              <a:rPr lang="en-US" dirty="0" smtClean="0"/>
              <a:t>Great misperception of danger</a:t>
            </a:r>
          </a:p>
          <a:p>
            <a:endParaRPr lang="en-US" dirty="0" smtClean="0"/>
          </a:p>
          <a:p>
            <a:r>
              <a:rPr lang="en-US" dirty="0" smtClean="0"/>
              <a:t>Can be addictive </a:t>
            </a:r>
          </a:p>
          <a:p>
            <a:endParaRPr lang="en-US" dirty="0" smtClean="0"/>
          </a:p>
          <a:p>
            <a:r>
              <a:rPr lang="en-US" dirty="0" smtClean="0"/>
              <a:t>Risk for overdose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dirty="0" smtClean="0"/>
              <a:t>How Do We Know it’s a Problem? </a:t>
            </a:r>
            <a:endParaRPr lang="en-US" dirty="0"/>
          </a:p>
        </p:txBody>
      </p:sp>
      <p:sp>
        <p:nvSpPr>
          <p:cNvPr id="3" name="Content Placeholder 2"/>
          <p:cNvSpPr>
            <a:spLocks noGrp="1"/>
          </p:cNvSpPr>
          <p:nvPr>
            <p:ph sz="quarter" idx="1"/>
          </p:nvPr>
        </p:nvSpPr>
        <p:spPr>
          <a:xfrm>
            <a:off x="612648" y="1600200"/>
            <a:ext cx="8153400" cy="4800600"/>
          </a:xfrm>
        </p:spPr>
        <p:txBody>
          <a:bodyPr>
            <a:normAutofit/>
          </a:bodyPr>
          <a:lstStyle/>
          <a:p>
            <a:r>
              <a:rPr lang="en-US" sz="2300" dirty="0" smtClean="0"/>
              <a:t>1 in 5 young adults has abused a prescription drug </a:t>
            </a:r>
          </a:p>
          <a:p>
            <a:endParaRPr lang="en-US" sz="2300" dirty="0" smtClean="0"/>
          </a:p>
          <a:p>
            <a:r>
              <a:rPr lang="en-US" sz="2300" dirty="0" smtClean="0"/>
              <a:t>1 in 10 youth has abused OTC cough medicine to get high </a:t>
            </a:r>
          </a:p>
          <a:p>
            <a:endParaRPr lang="en-US" sz="2300" dirty="0" smtClean="0"/>
          </a:p>
          <a:p>
            <a:r>
              <a:rPr lang="en-US" sz="2300" dirty="0" smtClean="0"/>
              <a:t>Over 70% of people who abused prescription drugs got them from friends or family </a:t>
            </a:r>
          </a:p>
          <a:p>
            <a:endParaRPr lang="en-US" sz="2300" dirty="0" smtClean="0"/>
          </a:p>
          <a:p>
            <a:r>
              <a:rPr lang="en-US" sz="2300" dirty="0" smtClean="0"/>
              <a:t>Prescription drugs are the second most abused category of drugs after marijuana </a:t>
            </a:r>
            <a:endParaRPr lang="en-US" sz="2300" dirty="0"/>
          </a:p>
        </p:txBody>
      </p:sp>
      <p:sp>
        <p:nvSpPr>
          <p:cNvPr id="4" name="TextBox 3"/>
          <p:cNvSpPr txBox="1"/>
          <p:nvPr/>
        </p:nvSpPr>
        <p:spPr>
          <a:xfrm>
            <a:off x="1752600" y="6019800"/>
            <a:ext cx="6248400" cy="369332"/>
          </a:xfrm>
          <a:prstGeom prst="rect">
            <a:avLst/>
          </a:prstGeom>
          <a:noFill/>
        </p:spPr>
        <p:txBody>
          <a:bodyPr wrap="square" rtlCol="0">
            <a:spAutoFit/>
          </a:bodyPr>
          <a:lstStyle/>
          <a:p>
            <a:pPr algn="ctr"/>
            <a:r>
              <a:rPr lang="en-US" dirty="0" smtClean="0"/>
              <a:t>Source: Prevent Rx Abuse.org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Commonly Abused Prescription Medications </a:t>
            </a:r>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endParaRPr lang="en-US" dirty="0" smtClean="0"/>
          </a:p>
          <a:p>
            <a:r>
              <a:rPr lang="en-US" sz="3300" dirty="0" smtClean="0"/>
              <a:t>Narcotics</a:t>
            </a:r>
          </a:p>
          <a:p>
            <a:endParaRPr lang="en-US" sz="3300" dirty="0" smtClean="0"/>
          </a:p>
          <a:p>
            <a:r>
              <a:rPr lang="en-US" sz="3300" dirty="0" smtClean="0"/>
              <a:t>Depressants</a:t>
            </a:r>
          </a:p>
          <a:p>
            <a:endParaRPr lang="en-US" sz="3300" dirty="0" smtClean="0"/>
          </a:p>
          <a:p>
            <a:r>
              <a:rPr lang="en-US" sz="3300" dirty="0" smtClean="0"/>
              <a:t>Stimulants</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447800"/>
            <a:ext cx="7162800" cy="3046988"/>
          </a:xfrm>
          <a:prstGeom prst="rect">
            <a:avLst/>
          </a:prstGeom>
          <a:noFill/>
        </p:spPr>
        <p:txBody>
          <a:bodyPr wrap="square" rtlCol="0">
            <a:spAutoFit/>
          </a:bodyPr>
          <a:lstStyle/>
          <a:p>
            <a:pPr algn="ctr"/>
            <a:r>
              <a:rPr lang="en-US" sz="6400" dirty="0" smtClean="0"/>
              <a:t>Legal, Health, </a:t>
            </a:r>
          </a:p>
          <a:p>
            <a:pPr algn="ctr"/>
            <a:r>
              <a:rPr lang="en-US" sz="6400" dirty="0" smtClean="0"/>
              <a:t>&amp; Social Consequences </a:t>
            </a:r>
            <a:endParaRPr lang="en-US" sz="6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pPr algn="ctr"/>
            <a:r>
              <a:rPr lang="en-US" dirty="0" smtClean="0"/>
              <a:t>Legal Consequences </a:t>
            </a:r>
            <a:endParaRPr lang="en-US" dirty="0"/>
          </a:p>
        </p:txBody>
      </p:sp>
      <p:sp>
        <p:nvSpPr>
          <p:cNvPr id="3" name="Content Placeholder 2"/>
          <p:cNvSpPr>
            <a:spLocks noGrp="1"/>
          </p:cNvSpPr>
          <p:nvPr>
            <p:ph sz="quarter" idx="1"/>
          </p:nvPr>
        </p:nvSpPr>
        <p:spPr>
          <a:xfrm>
            <a:off x="612648" y="1600200"/>
            <a:ext cx="8153400" cy="5181600"/>
          </a:xfrm>
        </p:spPr>
        <p:txBody>
          <a:bodyPr>
            <a:normAutofit/>
          </a:bodyPr>
          <a:lstStyle/>
          <a:p>
            <a:r>
              <a:rPr lang="en-US" sz="2300" dirty="0" smtClean="0"/>
              <a:t>Being convicted of a crime related to prescription drug abuse often involves jail or prison time, fines, and possibly a lifelong criminal record </a:t>
            </a:r>
          </a:p>
          <a:p>
            <a:endParaRPr lang="en-US" sz="2300" dirty="0" smtClean="0"/>
          </a:p>
          <a:p>
            <a:r>
              <a:rPr lang="en-US" sz="2300" dirty="0" smtClean="0"/>
              <a:t>It is illegal to share prescription medications </a:t>
            </a:r>
          </a:p>
          <a:p>
            <a:endParaRPr lang="en-US" sz="2300" dirty="0" smtClean="0"/>
          </a:p>
          <a:p>
            <a:r>
              <a:rPr lang="en-US" sz="2300" dirty="0" smtClean="0"/>
              <a:t>It is illegal to posses prescription drugs not prescribed specifically for your use </a:t>
            </a:r>
          </a:p>
          <a:p>
            <a:endParaRPr lang="en-US" sz="2300" dirty="0" smtClean="0"/>
          </a:p>
          <a:p>
            <a:r>
              <a:rPr lang="en-US" sz="2300" dirty="0" smtClean="0"/>
              <a:t>Other factors might increase the penalties (child care facility, public or private school, municipal park, etc)</a:t>
            </a:r>
            <a:endParaRPr lang="en-US" sz="2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lstStyle/>
          <a:p>
            <a:pPr algn="ctr"/>
            <a:r>
              <a:rPr lang="en-US" dirty="0" smtClean="0"/>
              <a:t>Health Consequences </a:t>
            </a:r>
            <a:endParaRPr lang="en-US" dirty="0"/>
          </a:p>
        </p:txBody>
      </p:sp>
      <p:sp>
        <p:nvSpPr>
          <p:cNvPr id="3" name="Content Placeholder 2"/>
          <p:cNvSpPr>
            <a:spLocks noGrp="1"/>
          </p:cNvSpPr>
          <p:nvPr>
            <p:ph sz="quarter" idx="1"/>
          </p:nvPr>
        </p:nvSpPr>
        <p:spPr>
          <a:xfrm>
            <a:off x="612648" y="1600200"/>
            <a:ext cx="8153400" cy="5257800"/>
          </a:xfrm>
        </p:spPr>
        <p:txBody>
          <a:bodyPr>
            <a:noAutofit/>
          </a:bodyPr>
          <a:lstStyle/>
          <a:p>
            <a:pPr marL="342900" indent="-342900">
              <a:lnSpc>
                <a:spcPts val="3000"/>
              </a:lnSpc>
              <a:buClr>
                <a:srgbClr val="B3C7DA"/>
              </a:buClr>
              <a:buSzPct val="120000"/>
              <a:buFont typeface="Wingdings" pitchFamily="2" charset="2"/>
              <a:buChar char="§"/>
            </a:pPr>
            <a:r>
              <a:rPr lang="en-US" sz="1800" dirty="0" smtClean="0">
                <a:solidFill>
                  <a:srgbClr val="FFFFFF"/>
                </a:solidFill>
              </a:rPr>
              <a:t>Increase blood pressure or heart rate</a:t>
            </a:r>
          </a:p>
          <a:p>
            <a:pPr marL="342900" indent="-342900">
              <a:lnSpc>
                <a:spcPts val="3000"/>
              </a:lnSpc>
              <a:buClr>
                <a:srgbClr val="B3C7DA"/>
              </a:buClr>
              <a:buSzPct val="120000"/>
              <a:buFont typeface="Wingdings" pitchFamily="2" charset="2"/>
              <a:buChar char="§"/>
            </a:pPr>
            <a:endParaRPr lang="en-US" sz="1800" dirty="0" smtClean="0">
              <a:solidFill>
                <a:srgbClr val="FFFFFF"/>
              </a:solidFill>
            </a:endParaRPr>
          </a:p>
          <a:p>
            <a:pPr marL="342900" indent="-342900">
              <a:lnSpc>
                <a:spcPts val="3000"/>
              </a:lnSpc>
              <a:buClr>
                <a:srgbClr val="B3C7DA"/>
              </a:buClr>
              <a:buSzPct val="120000"/>
              <a:buFont typeface="Wingdings" pitchFamily="2" charset="2"/>
              <a:buChar char="§"/>
            </a:pPr>
            <a:r>
              <a:rPr lang="en-US" sz="1800" dirty="0" smtClean="0">
                <a:solidFill>
                  <a:srgbClr val="FFFFFF"/>
                </a:solidFill>
              </a:rPr>
              <a:t>Damage the brain and other organs</a:t>
            </a:r>
          </a:p>
          <a:p>
            <a:pPr marL="342900" indent="-342900">
              <a:lnSpc>
                <a:spcPts val="3000"/>
              </a:lnSpc>
              <a:buClr>
                <a:srgbClr val="B3C7DA"/>
              </a:buClr>
              <a:buSzPct val="120000"/>
              <a:buFont typeface="Wingdings" pitchFamily="2" charset="2"/>
              <a:buChar char="§"/>
            </a:pPr>
            <a:endParaRPr lang="en-US" sz="1800" dirty="0" smtClean="0">
              <a:solidFill>
                <a:srgbClr val="FFFFFF"/>
              </a:solidFill>
            </a:endParaRPr>
          </a:p>
          <a:p>
            <a:pPr marL="342900" indent="-342900">
              <a:lnSpc>
                <a:spcPts val="3000"/>
              </a:lnSpc>
              <a:buClr>
                <a:srgbClr val="B3C7DA"/>
              </a:buClr>
              <a:buSzPct val="120000"/>
              <a:buFont typeface="Wingdings" pitchFamily="2" charset="2"/>
              <a:buChar char="§"/>
            </a:pPr>
            <a:r>
              <a:rPr lang="en-US" sz="1800" dirty="0" smtClean="0">
                <a:solidFill>
                  <a:srgbClr val="FFFFFF"/>
                </a:solidFill>
              </a:rPr>
              <a:t>Lead to accidental overdose / poisonings</a:t>
            </a:r>
          </a:p>
          <a:p>
            <a:pPr marL="342900" indent="-342900">
              <a:lnSpc>
                <a:spcPts val="3000"/>
              </a:lnSpc>
              <a:buClr>
                <a:srgbClr val="B3C7DA"/>
              </a:buClr>
              <a:buSzPct val="120000"/>
              <a:buFont typeface="Wingdings" pitchFamily="2" charset="2"/>
              <a:buChar char="§"/>
            </a:pPr>
            <a:endParaRPr lang="en-US" sz="1800" dirty="0" smtClean="0">
              <a:solidFill>
                <a:srgbClr val="FFFFFF"/>
              </a:solidFill>
            </a:endParaRPr>
          </a:p>
          <a:p>
            <a:pPr marL="342900" indent="-342900">
              <a:lnSpc>
                <a:spcPts val="3000"/>
              </a:lnSpc>
              <a:buClr>
                <a:srgbClr val="B3C7DA"/>
              </a:buClr>
              <a:buSzPct val="120000"/>
              <a:buFont typeface="Wingdings" pitchFamily="2" charset="2"/>
              <a:buChar char="§"/>
            </a:pPr>
            <a:r>
              <a:rPr lang="en-US" sz="1800" dirty="0" smtClean="0">
                <a:solidFill>
                  <a:srgbClr val="FFFFFF"/>
                </a:solidFill>
              </a:rPr>
              <a:t>Cause physical dependency and / or addiction</a:t>
            </a:r>
          </a:p>
          <a:p>
            <a:pPr marL="342900" indent="-342900">
              <a:lnSpc>
                <a:spcPts val="3000"/>
              </a:lnSpc>
              <a:buClr>
                <a:srgbClr val="B3C7DA"/>
              </a:buClr>
              <a:buSzPct val="120000"/>
              <a:buFont typeface="Wingdings" pitchFamily="2" charset="2"/>
              <a:buChar char="§"/>
            </a:pPr>
            <a:endParaRPr lang="en-US" sz="1800" dirty="0" smtClean="0">
              <a:solidFill>
                <a:srgbClr val="FFFFFF"/>
              </a:solidFill>
            </a:endParaRPr>
          </a:p>
          <a:p>
            <a:pPr marL="342900" indent="-342900">
              <a:lnSpc>
                <a:spcPts val="3000"/>
              </a:lnSpc>
              <a:buClr>
                <a:srgbClr val="B3C7DA"/>
              </a:buClr>
              <a:buSzPct val="120000"/>
              <a:buFont typeface="Wingdings" pitchFamily="2" charset="2"/>
              <a:buChar char="§"/>
            </a:pPr>
            <a:r>
              <a:rPr lang="en-US" sz="1800" dirty="0" smtClean="0">
                <a:solidFill>
                  <a:srgbClr val="FFFFFF"/>
                </a:solidFill>
              </a:rPr>
              <a:t>Disrupt breathing (respiratory depression)</a:t>
            </a:r>
          </a:p>
          <a:p>
            <a:pPr marL="342900" indent="-342900">
              <a:lnSpc>
                <a:spcPts val="3000"/>
              </a:lnSpc>
              <a:buClr>
                <a:srgbClr val="B3C7DA"/>
              </a:buClr>
              <a:buSzPct val="120000"/>
              <a:buFont typeface="Wingdings" pitchFamily="2" charset="2"/>
              <a:buChar char="§"/>
            </a:pPr>
            <a:endParaRPr lang="en-US" sz="1800" dirty="0" smtClean="0">
              <a:solidFill>
                <a:srgbClr val="FFFFFF"/>
              </a:solidFill>
            </a:endParaRPr>
          </a:p>
          <a:p>
            <a:pPr marL="342900" indent="-342900">
              <a:lnSpc>
                <a:spcPts val="3000"/>
              </a:lnSpc>
              <a:buClr>
                <a:srgbClr val="B3C7DA"/>
              </a:buClr>
              <a:buSzPct val="120000"/>
              <a:buFont typeface="Wingdings" pitchFamily="2" charset="2"/>
              <a:buChar char="§"/>
            </a:pPr>
            <a:r>
              <a:rPr lang="en-US" sz="1800" dirty="0" smtClean="0">
                <a:solidFill>
                  <a:srgbClr val="FFFFFF"/>
                </a:solidFill>
              </a:rPr>
              <a:t>Cause seizures and even death</a:t>
            </a:r>
          </a:p>
          <a:p>
            <a:pPr>
              <a:buNone/>
            </a:pP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smtClean="0"/>
              <a:t>Social Consequences </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sz="2500" dirty="0" smtClean="0"/>
              <a:t>Financial trouble</a:t>
            </a:r>
          </a:p>
          <a:p>
            <a:endParaRPr lang="en-US" sz="2500" dirty="0" smtClean="0"/>
          </a:p>
          <a:p>
            <a:r>
              <a:rPr lang="en-US" sz="2500" dirty="0" smtClean="0"/>
              <a:t>Loss of family &amp; friends</a:t>
            </a:r>
          </a:p>
          <a:p>
            <a:endParaRPr lang="en-US" sz="2500" dirty="0" smtClean="0"/>
          </a:p>
          <a:p>
            <a:r>
              <a:rPr lang="en-US" sz="2500" dirty="0" smtClean="0"/>
              <a:t>Lack of motivation </a:t>
            </a:r>
          </a:p>
          <a:p>
            <a:endParaRPr lang="en-US" sz="2500" dirty="0" smtClean="0"/>
          </a:p>
          <a:p>
            <a:r>
              <a:rPr lang="en-US" sz="2500" dirty="0" smtClean="0"/>
              <a:t>Inability to maintain a job </a:t>
            </a:r>
          </a:p>
          <a:p>
            <a:endParaRPr lang="en-US" sz="2500" dirty="0" smtClean="0"/>
          </a:p>
          <a:p>
            <a:r>
              <a:rPr lang="en-US" sz="2500" dirty="0" smtClean="0"/>
              <a:t>Theft/Legal trouble </a:t>
            </a:r>
            <a:endParaRPr lang="en-US" sz="2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Test Your Knowledge</a:t>
            </a:r>
            <a:endParaRPr lang="en-US" dirty="0"/>
          </a:p>
        </p:txBody>
      </p:sp>
      <p:sp>
        <p:nvSpPr>
          <p:cNvPr id="3" name="Content Placeholder 2"/>
          <p:cNvSpPr>
            <a:spLocks noGrp="1"/>
          </p:cNvSpPr>
          <p:nvPr>
            <p:ph sz="quarter" idx="1"/>
          </p:nvPr>
        </p:nvSpPr>
        <p:spPr/>
        <p:txBody>
          <a:bodyPr>
            <a:normAutofit fontScale="70000" lnSpcReduction="20000"/>
          </a:bodyPr>
          <a:lstStyle/>
          <a:p>
            <a:pPr algn="ctr">
              <a:buNone/>
            </a:pPr>
            <a:r>
              <a:rPr lang="en-US" b="1" dirty="0" smtClean="0"/>
              <a:t>True/False Questions</a:t>
            </a:r>
            <a:endParaRPr lang="en-US" dirty="0" smtClean="0"/>
          </a:p>
          <a:p>
            <a:pPr>
              <a:buNone/>
            </a:pPr>
            <a:r>
              <a:rPr lang="en-US" dirty="0" smtClean="0"/>
              <a:t> </a:t>
            </a:r>
          </a:p>
          <a:p>
            <a:pPr>
              <a:buNone/>
            </a:pPr>
            <a:r>
              <a:rPr lang="en-US" dirty="0" smtClean="0"/>
              <a:t>1. T     F     Bath salts cannot cause an overdose?</a:t>
            </a:r>
          </a:p>
          <a:p>
            <a:pPr>
              <a:buNone/>
            </a:pPr>
            <a:r>
              <a:rPr lang="en-US" dirty="0" smtClean="0"/>
              <a:t>2. T     F     People who use bath salts often describe it as a “pleasant” high?</a:t>
            </a:r>
          </a:p>
          <a:p>
            <a:pPr>
              <a:buNone/>
            </a:pPr>
            <a:r>
              <a:rPr lang="en-US" dirty="0" smtClean="0"/>
              <a:t>3. T     F     Bath salts can be up to 200 times as toxic as prescription stimulant like Ritalin.</a:t>
            </a:r>
          </a:p>
          <a:p>
            <a:pPr>
              <a:buNone/>
            </a:pPr>
            <a:r>
              <a:rPr lang="en-US" dirty="0" smtClean="0"/>
              <a:t>4. T     F     Vomiting, fever, chills, body aches and insomnia are all symptoms of withdrawals?</a:t>
            </a:r>
          </a:p>
          <a:p>
            <a:pPr>
              <a:buNone/>
            </a:pPr>
            <a:r>
              <a:rPr lang="en-US" dirty="0" smtClean="0"/>
              <a:t>5. T     F     Since K2 is synthetic (man-made) that means it is legal?</a:t>
            </a:r>
          </a:p>
          <a:p>
            <a:pPr>
              <a:buNone/>
            </a:pPr>
            <a:r>
              <a:rPr lang="en-US" dirty="0" smtClean="0"/>
              <a:t>6. T     F     You cannot abuse or misuse OTC (Over The Counter) drugs?</a:t>
            </a:r>
          </a:p>
          <a:p>
            <a:pPr>
              <a:buNone/>
            </a:pPr>
            <a:r>
              <a:rPr lang="en-US" dirty="0" smtClean="0"/>
              <a:t>7. T     F     More than 65% of teens in drug treatment are there due to their dependence upon     </a:t>
            </a:r>
            <a:br>
              <a:rPr lang="en-US" dirty="0" smtClean="0"/>
            </a:br>
            <a:r>
              <a:rPr lang="en-US" dirty="0" smtClean="0"/>
              <a:t>                   marijuana?</a:t>
            </a:r>
          </a:p>
          <a:p>
            <a:pPr>
              <a:buNone/>
            </a:pPr>
            <a:r>
              <a:rPr lang="en-US" dirty="0" smtClean="0"/>
              <a:t>8. T     F     Marijuana contains more than 400 different chemicals?</a:t>
            </a:r>
          </a:p>
          <a:p>
            <a:pPr>
              <a:buNone/>
            </a:pPr>
            <a:r>
              <a:rPr lang="en-US" dirty="0" smtClean="0"/>
              <a:t>9. T     F     Marijuana is not addictive?</a:t>
            </a:r>
          </a:p>
          <a:p>
            <a:pPr>
              <a:buNone/>
            </a:pPr>
            <a:r>
              <a:rPr lang="en-US" dirty="0" smtClean="0"/>
              <a:t>10. T     F     Marijuana does not affect learning, memory or motivation?</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smtClean="0"/>
              <a:t>What Do You Think? </a:t>
            </a:r>
            <a:endParaRPr lang="en-US" dirty="0"/>
          </a:p>
        </p:txBody>
      </p:sp>
      <p:sp>
        <p:nvSpPr>
          <p:cNvPr id="3" name="Content Placeholder 2"/>
          <p:cNvSpPr>
            <a:spLocks noGrp="1"/>
          </p:cNvSpPr>
          <p:nvPr>
            <p:ph sz="quarter" idx="1"/>
          </p:nvPr>
        </p:nvSpPr>
        <p:spPr>
          <a:xfrm>
            <a:off x="457200" y="1676400"/>
            <a:ext cx="8229600" cy="4572000"/>
          </a:xfrm>
        </p:spPr>
        <p:txBody>
          <a:bodyPr>
            <a:normAutofit/>
          </a:bodyPr>
          <a:lstStyle/>
          <a:p>
            <a:endParaRPr lang="en-US" sz="2500" dirty="0" smtClean="0"/>
          </a:p>
          <a:p>
            <a:r>
              <a:rPr lang="en-US" sz="2500" dirty="0" smtClean="0"/>
              <a:t>Is marijuana harmful? </a:t>
            </a:r>
          </a:p>
          <a:p>
            <a:endParaRPr lang="en-US" sz="2500" dirty="0" smtClean="0"/>
          </a:p>
          <a:p>
            <a:r>
              <a:rPr lang="en-US" sz="2500" dirty="0" smtClean="0"/>
              <a:t>Can you only abuse prescription medication? </a:t>
            </a:r>
          </a:p>
          <a:p>
            <a:endParaRPr lang="en-US" sz="2500" dirty="0" smtClean="0"/>
          </a:p>
          <a:p>
            <a:r>
              <a:rPr lang="en-US" sz="2500" dirty="0" smtClean="0"/>
              <a:t>Are synthetics legal?</a:t>
            </a:r>
          </a:p>
          <a:p>
            <a:endParaRPr lang="en-US" sz="2500" dirty="0" smtClean="0"/>
          </a:p>
          <a:p>
            <a:r>
              <a:rPr lang="en-US" sz="2500" dirty="0" smtClean="0"/>
              <a:t>Do you think that marijuana, medication misuse or synthetics are an issue at your school? </a:t>
            </a:r>
            <a:endParaRPr lang="en-US" sz="2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You Think? </a:t>
            </a:r>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r>
              <a:rPr lang="en-US" dirty="0" smtClean="0"/>
              <a:t>Did you learn anything new today?</a:t>
            </a:r>
          </a:p>
          <a:p>
            <a:pPr>
              <a:buNone/>
            </a:pPr>
            <a:endParaRPr lang="en-US" dirty="0" smtClean="0"/>
          </a:p>
          <a:p>
            <a:r>
              <a:rPr lang="en-US" dirty="0" smtClean="0"/>
              <a:t>Are any of these drugs an issue at your school? </a:t>
            </a:r>
          </a:p>
          <a:p>
            <a:endParaRPr lang="en-US" dirty="0" smtClean="0"/>
          </a:p>
          <a:p>
            <a:r>
              <a:rPr lang="en-US" dirty="0" smtClean="0"/>
              <a:t>What about our community? </a:t>
            </a:r>
          </a:p>
          <a:p>
            <a:endParaRPr lang="en-US" dirty="0" smtClean="0"/>
          </a:p>
          <a:p>
            <a:r>
              <a:rPr lang="en-US" dirty="0" smtClean="0"/>
              <a:t>What will you do with your new knowledge?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pPr algn="ctr"/>
            <a:r>
              <a:rPr lang="en-US" dirty="0" smtClean="0"/>
              <a:t>Marijuana </a:t>
            </a:r>
            <a:endParaRPr lang="en-US" dirty="0"/>
          </a:p>
        </p:txBody>
      </p:sp>
      <p:sp>
        <p:nvSpPr>
          <p:cNvPr id="3" name="Content Placeholder 2"/>
          <p:cNvSpPr>
            <a:spLocks noGrp="1"/>
          </p:cNvSpPr>
          <p:nvPr>
            <p:ph sz="quarter" idx="1"/>
          </p:nvPr>
        </p:nvSpPr>
        <p:spPr>
          <a:xfrm>
            <a:off x="457200" y="1295400"/>
            <a:ext cx="8229600" cy="5715000"/>
          </a:xfrm>
        </p:spPr>
        <p:txBody>
          <a:bodyPr>
            <a:normAutofit fontScale="55000" lnSpcReduction="20000"/>
          </a:bodyPr>
          <a:lstStyle/>
          <a:p>
            <a:endParaRPr lang="en-US" dirty="0" smtClean="0"/>
          </a:p>
          <a:p>
            <a:r>
              <a:rPr lang="en-US" sz="4200" dirty="0" smtClean="0"/>
              <a:t>Mind-altering (psychoactive drug)</a:t>
            </a:r>
          </a:p>
          <a:p>
            <a:endParaRPr lang="en-US" sz="4200" dirty="0" smtClean="0"/>
          </a:p>
          <a:p>
            <a:r>
              <a:rPr lang="en-US" sz="4200" dirty="0" smtClean="0"/>
              <a:t>Most commonly abused illicit substance</a:t>
            </a:r>
          </a:p>
          <a:p>
            <a:endParaRPr lang="en-US" sz="4200" dirty="0" smtClean="0"/>
          </a:p>
          <a:p>
            <a:r>
              <a:rPr lang="en-US" sz="4200" dirty="0" smtClean="0"/>
              <a:t>THC main ingredient </a:t>
            </a:r>
          </a:p>
          <a:p>
            <a:endParaRPr lang="en-US" sz="4200" dirty="0" smtClean="0"/>
          </a:p>
          <a:p>
            <a:r>
              <a:rPr lang="en-US" sz="4200" dirty="0" smtClean="0"/>
              <a:t>When smoked, THC passes from the lungs and into the bloodstream, which carries the chemical throughout the body</a:t>
            </a:r>
          </a:p>
          <a:p>
            <a:endParaRPr lang="en-US" sz="4200" dirty="0" smtClean="0"/>
          </a:p>
          <a:p>
            <a:r>
              <a:rPr lang="en-US" sz="4200" dirty="0" smtClean="0"/>
              <a:t>Effects memory, learning, perception, problem solving and coordination</a:t>
            </a:r>
          </a:p>
          <a:p>
            <a:endParaRPr lang="en-US" sz="4200" dirty="0" smtClean="0"/>
          </a:p>
          <a:p>
            <a:r>
              <a:rPr lang="en-US" sz="4200" dirty="0" smtClean="0"/>
              <a:t>Can increase the risk of psychosis </a:t>
            </a:r>
          </a:p>
          <a:p>
            <a:endParaRPr lang="en-US" dirty="0" smtClean="0"/>
          </a:p>
          <a:p>
            <a:pPr>
              <a:buNone/>
            </a:pPr>
            <a:r>
              <a:rPr lang="en-US" sz="1100" dirty="0" smtClean="0"/>
              <a:t>DEA</a:t>
            </a:r>
          </a:p>
          <a:p>
            <a:endParaRPr lang="en-US" dirty="0"/>
          </a:p>
        </p:txBody>
      </p:sp>
      <p:pic>
        <p:nvPicPr>
          <p:cNvPr id="4" name="Picture 3" descr="marijuana-plant-102610jpg-6979be8eb7e9101a.jpg"/>
          <p:cNvPicPr>
            <a:picLocks noChangeAspect="1"/>
          </p:cNvPicPr>
          <p:nvPr/>
        </p:nvPicPr>
        <p:blipFill>
          <a:blip r:embed="rId3" cstate="print"/>
          <a:stretch>
            <a:fillRect/>
          </a:stretch>
        </p:blipFill>
        <p:spPr>
          <a:xfrm>
            <a:off x="6324600" y="1524000"/>
            <a:ext cx="2465016" cy="1911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2012 Johnson County Marijuana Data</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tatus of liberty.jpg"/>
          <p:cNvPicPr>
            <a:picLocks noChangeAspect="1"/>
          </p:cNvPicPr>
          <p:nvPr/>
        </p:nvPicPr>
        <p:blipFill>
          <a:blip r:embed="rId23" cstate="print"/>
          <a:srcRect/>
          <a:stretch>
            <a:fillRect/>
          </a:stretch>
        </p:blipFill>
        <p:spPr bwMode="auto">
          <a:xfrm>
            <a:off x="0" y="0"/>
            <a:ext cx="2743200" cy="2743200"/>
          </a:xfrm>
          <a:prstGeom prst="rect">
            <a:avLst/>
          </a:prstGeom>
          <a:noFill/>
          <a:ln w="9525">
            <a:noFill/>
            <a:miter lim="800000"/>
            <a:headEnd/>
            <a:tailEnd/>
          </a:ln>
        </p:spPr>
      </p:pic>
      <p:pic>
        <p:nvPicPr>
          <p:cNvPr id="22531" name="Picture 3" descr="weed.jpg"/>
          <p:cNvPicPr>
            <a:picLocks noChangeAspect="1"/>
          </p:cNvPicPr>
          <p:nvPr/>
        </p:nvPicPr>
        <p:blipFill>
          <a:blip r:embed="rId24" cstate="print"/>
          <a:srcRect/>
          <a:stretch>
            <a:fillRect/>
          </a:stretch>
        </p:blipFill>
        <p:spPr bwMode="auto">
          <a:xfrm>
            <a:off x="6321425" y="0"/>
            <a:ext cx="2822575" cy="2362200"/>
          </a:xfrm>
          <a:prstGeom prst="rect">
            <a:avLst/>
          </a:prstGeom>
          <a:noFill/>
          <a:ln w="9525">
            <a:noFill/>
            <a:miter lim="800000"/>
            <a:headEnd/>
            <a:tailEnd/>
          </a:ln>
        </p:spPr>
      </p:pic>
      <p:pic>
        <p:nvPicPr>
          <p:cNvPr id="22532" name="Picture 6" descr="Marijuana cartoon1.jpg"/>
          <p:cNvPicPr>
            <a:picLocks noChangeAspect="1"/>
          </p:cNvPicPr>
          <p:nvPr/>
        </p:nvPicPr>
        <p:blipFill>
          <a:blip r:embed="rId25" cstate="print"/>
          <a:srcRect/>
          <a:stretch>
            <a:fillRect/>
          </a:stretch>
        </p:blipFill>
        <p:spPr bwMode="auto">
          <a:xfrm>
            <a:off x="152400" y="4498975"/>
            <a:ext cx="4114800" cy="2359025"/>
          </a:xfrm>
          <a:prstGeom prst="rect">
            <a:avLst/>
          </a:prstGeom>
          <a:noFill/>
          <a:ln w="9525">
            <a:noFill/>
            <a:miter lim="800000"/>
            <a:headEnd/>
            <a:tailEnd/>
          </a:ln>
        </p:spPr>
      </p:pic>
      <p:pic>
        <p:nvPicPr>
          <p:cNvPr id="22533" name="Picture 11" descr="Copy of Marijuana-crack.jpg"/>
          <p:cNvPicPr>
            <a:picLocks noChangeAspect="1"/>
          </p:cNvPicPr>
          <p:nvPr/>
        </p:nvPicPr>
        <p:blipFill>
          <a:blip r:embed="rId26" cstate="print"/>
          <a:srcRect/>
          <a:stretch>
            <a:fillRect/>
          </a:stretch>
        </p:blipFill>
        <p:spPr bwMode="auto">
          <a:xfrm>
            <a:off x="0" y="2667000"/>
            <a:ext cx="1828800" cy="2586038"/>
          </a:xfrm>
          <a:prstGeom prst="rect">
            <a:avLst/>
          </a:prstGeom>
          <a:noFill/>
          <a:ln w="9525">
            <a:noFill/>
            <a:miter lim="800000"/>
            <a:headEnd/>
            <a:tailEnd/>
          </a:ln>
        </p:spPr>
      </p:pic>
      <p:pic>
        <p:nvPicPr>
          <p:cNvPr id="22534" name="Picture 14" descr="Copy of mcmarijuana2.jpg"/>
          <p:cNvPicPr>
            <a:picLocks noChangeAspect="1"/>
          </p:cNvPicPr>
          <p:nvPr/>
        </p:nvPicPr>
        <p:blipFill>
          <a:blip r:embed="rId27" cstate="print"/>
          <a:srcRect/>
          <a:stretch>
            <a:fillRect/>
          </a:stretch>
        </p:blipFill>
        <p:spPr bwMode="auto">
          <a:xfrm>
            <a:off x="2819400" y="0"/>
            <a:ext cx="1828800" cy="2605088"/>
          </a:xfrm>
          <a:prstGeom prst="rect">
            <a:avLst/>
          </a:prstGeom>
          <a:noFill/>
          <a:ln w="9525">
            <a:noFill/>
            <a:miter lim="800000"/>
            <a:headEnd/>
            <a:tailEnd/>
          </a:ln>
        </p:spPr>
      </p:pic>
      <p:pic>
        <p:nvPicPr>
          <p:cNvPr id="22535" name="Picture 15" descr="ganja-smile2.gif"/>
          <p:cNvPicPr>
            <a:picLocks noChangeAspect="1"/>
          </p:cNvPicPr>
          <p:nvPr/>
        </p:nvPicPr>
        <p:blipFill>
          <a:blip r:embed="rId28" cstate="print"/>
          <a:srcRect/>
          <a:stretch>
            <a:fillRect/>
          </a:stretch>
        </p:blipFill>
        <p:spPr bwMode="auto">
          <a:xfrm>
            <a:off x="1828800" y="2667000"/>
            <a:ext cx="1895475" cy="1895475"/>
          </a:xfrm>
          <a:prstGeom prst="rect">
            <a:avLst/>
          </a:prstGeom>
          <a:noFill/>
          <a:ln w="9525">
            <a:noFill/>
            <a:miter lim="800000"/>
            <a:headEnd/>
            <a:tailEnd/>
          </a:ln>
        </p:spPr>
      </p:pic>
      <p:pic>
        <p:nvPicPr>
          <p:cNvPr id="22536" name="Picture 4" descr="marijuana_man14.jpg"/>
          <p:cNvPicPr>
            <a:picLocks noChangeAspect="1"/>
          </p:cNvPicPr>
          <p:nvPr/>
        </p:nvPicPr>
        <p:blipFill>
          <a:blip r:embed="rId29" cstate="print"/>
          <a:srcRect/>
          <a:stretch>
            <a:fillRect/>
          </a:stretch>
        </p:blipFill>
        <p:spPr bwMode="auto">
          <a:xfrm>
            <a:off x="4724400" y="0"/>
            <a:ext cx="1676400" cy="2514600"/>
          </a:xfrm>
          <a:prstGeom prst="rect">
            <a:avLst/>
          </a:prstGeom>
          <a:noFill/>
          <a:ln w="9525">
            <a:noFill/>
            <a:miter lim="800000"/>
            <a:headEnd/>
            <a:tailEnd/>
          </a:ln>
        </p:spPr>
      </p:pic>
      <p:pic>
        <p:nvPicPr>
          <p:cNvPr id="22537" name="Picture 17" descr="mmweed-1.jpg"/>
          <p:cNvPicPr>
            <a:picLocks noChangeAspect="1"/>
          </p:cNvPicPr>
          <p:nvPr/>
        </p:nvPicPr>
        <p:blipFill>
          <a:blip r:embed="rId30" cstate="print"/>
          <a:srcRect/>
          <a:stretch>
            <a:fillRect/>
          </a:stretch>
        </p:blipFill>
        <p:spPr bwMode="auto">
          <a:xfrm>
            <a:off x="6467475" y="2286000"/>
            <a:ext cx="2676525" cy="2066925"/>
          </a:xfrm>
          <a:prstGeom prst="rect">
            <a:avLst/>
          </a:prstGeom>
          <a:noFill/>
          <a:ln w="9525">
            <a:noFill/>
            <a:miter lim="800000"/>
            <a:headEnd/>
            <a:tailEnd/>
          </a:ln>
        </p:spPr>
      </p:pic>
      <p:pic>
        <p:nvPicPr>
          <p:cNvPr id="22538" name="Picture 16" descr="harrymarijuana.bmp"/>
          <p:cNvPicPr>
            <a:picLocks noChangeAspect="1"/>
          </p:cNvPicPr>
          <p:nvPr/>
        </p:nvPicPr>
        <p:blipFill>
          <a:blip r:embed="rId31" cstate="print"/>
          <a:srcRect/>
          <a:stretch>
            <a:fillRect/>
          </a:stretch>
        </p:blipFill>
        <p:spPr bwMode="auto">
          <a:xfrm>
            <a:off x="4724400" y="3390900"/>
            <a:ext cx="2667000" cy="3467100"/>
          </a:xfrm>
          <a:prstGeom prst="rect">
            <a:avLst/>
          </a:prstGeom>
          <a:noFill/>
          <a:ln w="9525">
            <a:noFill/>
            <a:miter lim="800000"/>
            <a:headEnd/>
            <a:tailEnd/>
          </a:ln>
        </p:spPr>
      </p:pic>
      <p:pic>
        <p:nvPicPr>
          <p:cNvPr id="22539" name="Picture 13" descr="Copy of marijuana-magnet-c117546602.jpg"/>
          <p:cNvPicPr>
            <a:picLocks noChangeAspect="1"/>
          </p:cNvPicPr>
          <p:nvPr/>
        </p:nvPicPr>
        <p:blipFill>
          <a:blip r:embed="rId32" cstate="print"/>
          <a:srcRect/>
          <a:stretch>
            <a:fillRect/>
          </a:stretch>
        </p:blipFill>
        <p:spPr bwMode="auto">
          <a:xfrm>
            <a:off x="3733800" y="2514600"/>
            <a:ext cx="1770063" cy="2590800"/>
          </a:xfrm>
          <a:prstGeom prst="rect">
            <a:avLst/>
          </a:prstGeom>
          <a:noFill/>
          <a:ln w="9525">
            <a:noFill/>
            <a:miter lim="800000"/>
            <a:headEnd/>
            <a:tailEnd/>
          </a:ln>
        </p:spPr>
      </p:pic>
      <p:pic>
        <p:nvPicPr>
          <p:cNvPr id="22540" name="Picture 12" descr="Copy of Marijuanahippies.jpg"/>
          <p:cNvPicPr>
            <a:picLocks noChangeAspect="1"/>
          </p:cNvPicPr>
          <p:nvPr/>
        </p:nvPicPr>
        <p:blipFill>
          <a:blip r:embed="rId33" cstate="print"/>
          <a:srcRect/>
          <a:stretch>
            <a:fillRect/>
          </a:stretch>
        </p:blipFill>
        <p:spPr bwMode="auto">
          <a:xfrm>
            <a:off x="7391400" y="4025900"/>
            <a:ext cx="1905000" cy="2832100"/>
          </a:xfrm>
          <a:prstGeom prst="rect">
            <a:avLst/>
          </a:prstGeom>
          <a:noFill/>
          <a:ln w="9525">
            <a:noFill/>
            <a:miter lim="800000"/>
            <a:headEnd/>
            <a:tailEnd/>
          </a:ln>
        </p:spPr>
      </p:pic>
      <p:pic>
        <p:nvPicPr>
          <p:cNvPr id="19" name="aintnuthinwrong.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34" cstate="print"/>
          <a:srcRect/>
          <a:stretch>
            <a:fillRect/>
          </a:stretch>
        </p:blipFill>
        <p:spPr bwMode="auto">
          <a:xfrm>
            <a:off x="4419600" y="3276600"/>
            <a:ext cx="304800" cy="304800"/>
          </a:xfrm>
          <a:prstGeom prst="rect">
            <a:avLst/>
          </a:prstGeom>
          <a:noFill/>
          <a:ln w="9525">
            <a:noFill/>
            <a:miter lim="800000"/>
            <a:headEnd/>
            <a:tailEnd/>
          </a:ln>
        </p:spPr>
      </p:pic>
      <p:pic>
        <p:nvPicPr>
          <p:cNvPr id="20" name="everybodymustgetstnd.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35" cstate="print"/>
          <a:srcRect/>
          <a:stretch>
            <a:fillRect/>
          </a:stretch>
        </p:blipFill>
        <p:spPr bwMode="auto">
          <a:xfrm>
            <a:off x="4419600" y="3276600"/>
            <a:ext cx="304800" cy="304800"/>
          </a:xfrm>
          <a:prstGeom prst="rect">
            <a:avLst/>
          </a:prstGeom>
          <a:noFill/>
          <a:ln w="9525">
            <a:noFill/>
            <a:miter lim="800000"/>
            <a:headEnd/>
            <a:tailEnd/>
          </a:ln>
        </p:spPr>
      </p:pic>
      <p:pic>
        <p:nvPicPr>
          <p:cNvPr id="21" name="I don't do drugs.wav">
            <a:hlinkClick r:id="" action="ppaction://media"/>
          </p:cNvPr>
          <p:cNvPicPr>
            <a:picLocks noRot="1" noChangeAspect="1"/>
          </p:cNvPicPr>
          <p:nvPr>
            <a:audioFile r:link="rId6"/>
            <p:extLst>
              <p:ext uri="{DAA4B4D4-6D71-4841-9C94-3DE7FCFB9230}">
                <p14:media xmlns:p14="http://schemas.microsoft.com/office/powerpoint/2010/main" r:embed="rId5"/>
              </p:ext>
            </p:extLst>
          </p:nvPr>
        </p:nvPicPr>
        <p:blipFill>
          <a:blip r:embed="rId36" cstate="print"/>
          <a:srcRect/>
          <a:stretch>
            <a:fillRect/>
          </a:stretch>
        </p:blipFill>
        <p:spPr bwMode="auto">
          <a:xfrm>
            <a:off x="4419600" y="3276600"/>
            <a:ext cx="304800" cy="304800"/>
          </a:xfrm>
          <a:prstGeom prst="rect">
            <a:avLst/>
          </a:prstGeom>
          <a:noFill/>
          <a:ln w="9525">
            <a:noFill/>
            <a:miter lim="800000"/>
            <a:headEnd/>
            <a:tailEnd/>
          </a:ln>
        </p:spPr>
      </p:pic>
      <p:pic>
        <p:nvPicPr>
          <p:cNvPr id="22" name="national420.wav">
            <a:hlinkClick r:id="" action="ppaction://media"/>
          </p:cNvPr>
          <p:cNvPicPr>
            <a:picLocks noRot="1" noChangeAspect="1"/>
          </p:cNvPicPr>
          <p:nvPr>
            <a:audioFile r:link="rId8"/>
            <p:extLst>
              <p:ext uri="{DAA4B4D4-6D71-4841-9C94-3DE7FCFB9230}">
                <p14:media xmlns:p14="http://schemas.microsoft.com/office/powerpoint/2010/main" r:embed="rId7"/>
              </p:ext>
            </p:extLst>
          </p:nvPr>
        </p:nvPicPr>
        <p:blipFill>
          <a:blip r:embed="rId37" cstate="print"/>
          <a:srcRect/>
          <a:stretch>
            <a:fillRect/>
          </a:stretch>
        </p:blipFill>
        <p:spPr bwMode="auto">
          <a:xfrm>
            <a:off x="4419600" y="3276600"/>
            <a:ext cx="304800" cy="304800"/>
          </a:xfrm>
          <a:prstGeom prst="rect">
            <a:avLst/>
          </a:prstGeom>
          <a:noFill/>
          <a:ln w="9525">
            <a:noFill/>
            <a:miter lim="800000"/>
            <a:headEnd/>
            <a:tailEnd/>
          </a:ln>
        </p:spPr>
      </p:pic>
      <p:pic>
        <p:nvPicPr>
          <p:cNvPr id="23" name="pot, grass, weed, marijuana.wav">
            <a:hlinkClick r:id="" action="ppaction://media"/>
          </p:cNvPr>
          <p:cNvPicPr>
            <a:picLocks noRot="1" noChangeAspect="1"/>
          </p:cNvPicPr>
          <p:nvPr>
            <a:audioFile r:link="rId10"/>
            <p:extLst>
              <p:ext uri="{DAA4B4D4-6D71-4841-9C94-3DE7FCFB9230}">
                <p14:media xmlns:p14="http://schemas.microsoft.com/office/powerpoint/2010/main" r:embed="rId9"/>
              </p:ext>
            </p:extLst>
          </p:nvPr>
        </p:nvPicPr>
        <p:blipFill>
          <a:blip r:embed="rId38" cstate="print"/>
          <a:srcRect/>
          <a:stretch>
            <a:fillRect/>
          </a:stretch>
        </p:blipFill>
        <p:spPr bwMode="auto">
          <a:xfrm>
            <a:off x="4419600" y="3276600"/>
            <a:ext cx="304800" cy="304800"/>
          </a:xfrm>
          <a:prstGeom prst="rect">
            <a:avLst/>
          </a:prstGeom>
          <a:noFill/>
          <a:ln w="9525">
            <a:noFill/>
            <a:miter lim="800000"/>
            <a:headEnd/>
            <a:tailEnd/>
          </a:ln>
        </p:spPr>
      </p:pic>
      <p:pic>
        <p:nvPicPr>
          <p:cNvPr id="24" name="petty-roll another joint.wav">
            <a:hlinkClick r:id="" action="ppaction://media"/>
          </p:cNvPr>
          <p:cNvPicPr>
            <a:picLocks noRot="1" noChangeAspect="1"/>
          </p:cNvPicPr>
          <p:nvPr>
            <a:audioFile r:link="rId12"/>
            <p:extLst>
              <p:ext uri="{DAA4B4D4-6D71-4841-9C94-3DE7FCFB9230}">
                <p14:media xmlns:p14="http://schemas.microsoft.com/office/powerpoint/2010/main" r:embed="rId11"/>
              </p:ext>
            </p:extLst>
          </p:nvPr>
        </p:nvPicPr>
        <p:blipFill>
          <a:blip r:embed="rId39" cstate="print"/>
          <a:srcRect/>
          <a:stretch>
            <a:fillRect/>
          </a:stretch>
        </p:blipFill>
        <p:spPr bwMode="auto">
          <a:xfrm>
            <a:off x="4419600" y="3276600"/>
            <a:ext cx="304800" cy="304800"/>
          </a:xfrm>
          <a:prstGeom prst="rect">
            <a:avLst/>
          </a:prstGeom>
          <a:noFill/>
          <a:ln w="9525">
            <a:noFill/>
            <a:miter lim="800000"/>
            <a:headEnd/>
            <a:tailEnd/>
          </a:ln>
        </p:spPr>
      </p:pic>
      <p:pic>
        <p:nvPicPr>
          <p:cNvPr id="25" name="thebomb.wav">
            <a:hlinkClick r:id="" action="ppaction://media"/>
          </p:cNvPr>
          <p:cNvPicPr>
            <a:picLocks noRot="1" noChangeAspect="1"/>
          </p:cNvPicPr>
          <p:nvPr>
            <a:audioFile r:link="rId14"/>
            <p:extLst>
              <p:ext uri="{DAA4B4D4-6D71-4841-9C94-3DE7FCFB9230}">
                <p14:media xmlns:p14="http://schemas.microsoft.com/office/powerpoint/2010/main" r:embed="rId13"/>
              </p:ext>
            </p:extLst>
          </p:nvPr>
        </p:nvPicPr>
        <p:blipFill>
          <a:blip r:embed="rId40" cstate="print"/>
          <a:srcRect/>
          <a:stretch>
            <a:fillRect/>
          </a:stretch>
        </p:blipFill>
        <p:spPr bwMode="auto">
          <a:xfrm>
            <a:off x="4419600" y="3276600"/>
            <a:ext cx="304800" cy="304800"/>
          </a:xfrm>
          <a:prstGeom prst="rect">
            <a:avLst/>
          </a:prstGeom>
          <a:noFill/>
          <a:ln w="9525">
            <a:noFill/>
            <a:miter lim="800000"/>
            <a:headEnd/>
            <a:tailEnd/>
          </a:ln>
        </p:spPr>
      </p:pic>
      <p:pic>
        <p:nvPicPr>
          <p:cNvPr id="26" name="tokeitup.wav">
            <a:hlinkClick r:id="" action="ppaction://media"/>
          </p:cNvPr>
          <p:cNvPicPr>
            <a:picLocks noRot="1" noChangeAspect="1"/>
          </p:cNvPicPr>
          <p:nvPr>
            <a:audioFile r:link="rId16"/>
            <p:extLst>
              <p:ext uri="{DAA4B4D4-6D71-4841-9C94-3DE7FCFB9230}">
                <p14:media xmlns:p14="http://schemas.microsoft.com/office/powerpoint/2010/main" r:embed="rId15"/>
              </p:ext>
            </p:extLst>
          </p:nvPr>
        </p:nvPicPr>
        <p:blipFill>
          <a:blip r:embed="rId41" cstate="print"/>
          <a:srcRect/>
          <a:stretch>
            <a:fillRect/>
          </a:stretch>
        </p:blipFill>
        <p:spPr bwMode="auto">
          <a:xfrm>
            <a:off x="4419600" y="3276600"/>
            <a:ext cx="304800" cy="304800"/>
          </a:xfrm>
          <a:prstGeom prst="rect">
            <a:avLst/>
          </a:prstGeom>
          <a:noFill/>
          <a:ln w="9525">
            <a:noFill/>
            <a:miter lim="800000"/>
            <a:headEnd/>
            <a:tailEnd/>
          </a:ln>
        </p:spPr>
      </p:pic>
      <p:pic>
        <p:nvPicPr>
          <p:cNvPr id="27" name="We are not drug dealers, we are fundraisers.wav">
            <a:hlinkClick r:id="" action="ppaction://media"/>
          </p:cNvPr>
          <p:cNvPicPr>
            <a:picLocks noRot="1" noChangeAspect="1"/>
          </p:cNvPicPr>
          <p:nvPr>
            <a:audioFile r:link="rId18"/>
            <p:extLst>
              <p:ext uri="{DAA4B4D4-6D71-4841-9C94-3DE7FCFB9230}">
                <p14:media xmlns:p14="http://schemas.microsoft.com/office/powerpoint/2010/main" r:embed="rId17"/>
              </p:ext>
            </p:extLst>
          </p:nvPr>
        </p:nvPicPr>
        <p:blipFill>
          <a:blip r:embed="rId42" cstate="print"/>
          <a:srcRect/>
          <a:stretch>
            <a:fillRect/>
          </a:stretch>
        </p:blipFill>
        <p:spPr bwMode="auto">
          <a:xfrm>
            <a:off x="4419600" y="3276600"/>
            <a:ext cx="304800" cy="304800"/>
          </a:xfrm>
          <a:prstGeom prst="rect">
            <a:avLst/>
          </a:prstGeom>
          <a:noFill/>
          <a:ln w="9525">
            <a:noFill/>
            <a:miter lim="800000"/>
            <a:headEnd/>
            <a:tailEnd/>
          </a:ln>
        </p:spPr>
      </p:pic>
      <p:pic>
        <p:nvPicPr>
          <p:cNvPr id="28" name="Who has the marijuana now.wav">
            <a:hlinkClick r:id="" action="ppaction://media"/>
          </p:cNvPr>
          <p:cNvPicPr>
            <a:picLocks noRot="1" noChangeAspect="1"/>
          </p:cNvPicPr>
          <p:nvPr>
            <a:audioFile r:link="rId20"/>
            <p:extLst>
              <p:ext uri="{DAA4B4D4-6D71-4841-9C94-3DE7FCFB9230}">
                <p14:media xmlns:p14="http://schemas.microsoft.com/office/powerpoint/2010/main" r:embed="rId19"/>
              </p:ext>
            </p:extLst>
          </p:nvPr>
        </p:nvPicPr>
        <p:blipFill>
          <a:blip r:embed="rId43" cstate="print"/>
          <a:srcRect/>
          <a:stretch>
            <a:fillRect/>
          </a:stretch>
        </p:blipFill>
        <p:spPr bwMode="auto">
          <a:xfrm>
            <a:off x="4419600" y="3276600"/>
            <a:ext cx="304800" cy="304800"/>
          </a:xfrm>
          <a:prstGeom prst="rect">
            <a:avLst/>
          </a:prstGeom>
          <a:noFill/>
          <a:ln w="9525">
            <a:noFill/>
            <a:miter lim="800000"/>
            <a:headEnd/>
            <a:tailEnd/>
          </a:ln>
        </p:spPr>
      </p:pic>
      <p:pic>
        <p:nvPicPr>
          <p:cNvPr id="29" name="Picture 28" descr="michael phelps weedies.jpg"/>
          <p:cNvPicPr>
            <a:picLocks noChangeAspect="1"/>
          </p:cNvPicPr>
          <p:nvPr/>
        </p:nvPicPr>
        <p:blipFill>
          <a:blip r:embed="rId44" cstate="print"/>
          <a:stretch>
            <a:fillRect/>
          </a:stretch>
        </p:blipFill>
        <p:spPr>
          <a:xfrm>
            <a:off x="5334000" y="2209800"/>
            <a:ext cx="1387929" cy="1943100"/>
          </a:xfrm>
          <a:prstGeom prst="rect">
            <a:avLst/>
          </a:prstGeom>
        </p:spPr>
      </p:pic>
      <p:pic>
        <p:nvPicPr>
          <p:cNvPr id="30" name="Picture 29" descr="snoopdoggweed.jpg"/>
          <p:cNvPicPr>
            <a:picLocks noChangeAspect="1"/>
          </p:cNvPicPr>
          <p:nvPr/>
        </p:nvPicPr>
        <p:blipFill>
          <a:blip r:embed="rId45" cstate="print"/>
          <a:stretch>
            <a:fillRect/>
          </a:stretch>
        </p:blipFill>
        <p:spPr>
          <a:xfrm>
            <a:off x="3733800" y="5105400"/>
            <a:ext cx="2136349" cy="1752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92" fill="hold"/>
                                        <p:tgtEl>
                                          <p:spTgt spid="20"/>
                                        </p:tgtEl>
                                      </p:cBhvr>
                                    </p:cmd>
                                  </p:childTnLst>
                                </p:cTn>
                              </p:par>
                            </p:childTnLst>
                          </p:cTn>
                        </p:par>
                        <p:par>
                          <p:cTn id="7" fill="hold">
                            <p:stCondLst>
                              <p:cond delay="3592"/>
                            </p:stCondLst>
                            <p:childTnLst>
                              <p:par>
                                <p:cTn id="8" presetID="1" presetClass="mediacall" presetSubtype="0" fill="hold" nodeType="afterEffect">
                                  <p:stCondLst>
                                    <p:cond delay="0"/>
                                  </p:stCondLst>
                                  <p:childTnLst>
                                    <p:cmd type="call" cmd="playFrom(0.0)">
                                      <p:cBhvr>
                                        <p:cTn id="9" dur="2704" fill="hold"/>
                                        <p:tgtEl>
                                          <p:spTgt spid="21"/>
                                        </p:tgtEl>
                                      </p:cBhvr>
                                    </p:cmd>
                                  </p:childTnLst>
                                </p:cTn>
                              </p:par>
                            </p:childTnLst>
                          </p:cTn>
                        </p:par>
                        <p:par>
                          <p:cTn id="10" fill="hold">
                            <p:stCondLst>
                              <p:cond delay="6356"/>
                            </p:stCondLst>
                            <p:childTnLst>
                              <p:par>
                                <p:cTn id="11" presetID="1" presetClass="mediacall" presetSubtype="0" fill="hold" nodeType="afterEffect">
                                  <p:stCondLst>
                                    <p:cond delay="0"/>
                                  </p:stCondLst>
                                  <p:childTnLst>
                                    <p:cmd type="call" cmd="playFrom(0.0)">
                                      <p:cBhvr>
                                        <p:cTn id="12" dur="1273" fill="hold"/>
                                        <p:tgtEl>
                                          <p:spTgt spid="25"/>
                                        </p:tgtEl>
                                      </p:cBhvr>
                                    </p:cmd>
                                  </p:childTnLst>
                                </p:cTn>
                              </p:par>
                            </p:childTnLst>
                          </p:cTn>
                        </p:par>
                        <p:par>
                          <p:cTn id="13" fill="hold">
                            <p:stCondLst>
                              <p:cond delay="7660"/>
                            </p:stCondLst>
                            <p:childTnLst>
                              <p:par>
                                <p:cTn id="14" presetID="1" presetClass="mediacall" presetSubtype="0" fill="hold" nodeType="afterEffect">
                                  <p:stCondLst>
                                    <p:cond delay="0"/>
                                  </p:stCondLst>
                                  <p:childTnLst>
                                    <p:cmd type="call" cmd="playFrom(0.0)">
                                      <p:cBhvr>
                                        <p:cTn id="15" dur="2808" fill="hold"/>
                                        <p:tgtEl>
                                          <p:spTgt spid="26"/>
                                        </p:tgtEl>
                                      </p:cBhvr>
                                    </p:cmd>
                                  </p:childTnLst>
                                </p:cTn>
                              </p:par>
                            </p:childTnLst>
                          </p:cTn>
                        </p:par>
                        <p:par>
                          <p:cTn id="16" fill="hold">
                            <p:stCondLst>
                              <p:cond delay="10495"/>
                            </p:stCondLst>
                            <p:childTnLst>
                              <p:par>
                                <p:cTn id="17" presetID="1" presetClass="mediacall" presetSubtype="0" fill="hold" nodeType="afterEffect">
                                  <p:stCondLst>
                                    <p:cond delay="0"/>
                                  </p:stCondLst>
                                  <p:childTnLst>
                                    <p:cmd type="call" cmd="playFrom(0.0)">
                                      <p:cBhvr>
                                        <p:cTn id="18" dur="3672"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27"/>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905000"/>
            <a:ext cx="6477000" cy="2062103"/>
          </a:xfrm>
          <a:prstGeom prst="rect">
            <a:avLst/>
          </a:prstGeom>
          <a:noFill/>
        </p:spPr>
        <p:txBody>
          <a:bodyPr wrap="square" rtlCol="0">
            <a:spAutoFit/>
          </a:bodyPr>
          <a:lstStyle/>
          <a:p>
            <a:pPr algn="ctr"/>
            <a:r>
              <a:rPr lang="en-US" sz="6400" dirty="0" smtClean="0"/>
              <a:t>Common Marijuana Myths </a:t>
            </a:r>
            <a:endParaRPr lang="en-US" sz="6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rmAutofit/>
          </a:bodyPr>
          <a:lstStyle/>
          <a:p>
            <a:pPr algn="ctr"/>
            <a:r>
              <a:rPr lang="en-US" dirty="0" smtClean="0"/>
              <a:t>It’s Natural, So It Can’t Hurt Me</a:t>
            </a:r>
            <a:endParaRPr lang="en-US" dirty="0"/>
          </a:p>
        </p:txBody>
      </p:sp>
      <p:sp>
        <p:nvSpPr>
          <p:cNvPr id="3" name="Content Placeholder 2"/>
          <p:cNvSpPr>
            <a:spLocks noGrp="1"/>
          </p:cNvSpPr>
          <p:nvPr>
            <p:ph sz="quarter" idx="1"/>
          </p:nvPr>
        </p:nvSpPr>
        <p:spPr>
          <a:xfrm>
            <a:off x="457200" y="1447800"/>
            <a:ext cx="8229600" cy="5257800"/>
          </a:xfrm>
        </p:spPr>
        <p:txBody>
          <a:bodyPr>
            <a:normAutofit fontScale="47500" lnSpcReduction="20000"/>
          </a:bodyPr>
          <a:lstStyle/>
          <a:p>
            <a:r>
              <a:rPr lang="en-US" sz="4200" dirty="0" smtClean="0"/>
              <a:t>Fiction</a:t>
            </a:r>
          </a:p>
          <a:p>
            <a:endParaRPr lang="en-US" sz="4200" dirty="0" smtClean="0"/>
          </a:p>
          <a:p>
            <a:r>
              <a:rPr lang="en-US" sz="4200" dirty="0" smtClean="0"/>
              <a:t>Marijuana today is up to 10 times more potent than it was in the 60s, 70s, &amp; 80s</a:t>
            </a:r>
          </a:p>
          <a:p>
            <a:endParaRPr lang="en-US" sz="4200" dirty="0" smtClean="0"/>
          </a:p>
          <a:p>
            <a:r>
              <a:rPr lang="en-US" sz="4200" dirty="0" smtClean="0"/>
              <a:t>Over 400 chemicals found in marijuana</a:t>
            </a:r>
          </a:p>
          <a:p>
            <a:endParaRPr lang="en-US" sz="4200" dirty="0" smtClean="0"/>
          </a:p>
          <a:p>
            <a:r>
              <a:rPr lang="en-US" sz="4200" dirty="0" smtClean="0"/>
              <a:t>Marijuana smoke contains 50%-70% more cancer-causing agents than tobacco smoke</a:t>
            </a:r>
          </a:p>
          <a:p>
            <a:endParaRPr lang="en-US" sz="4200" dirty="0" smtClean="0"/>
          </a:p>
          <a:p>
            <a:r>
              <a:rPr lang="en-US" sz="4200" dirty="0" smtClean="0"/>
              <a:t>Number 1 reason youth admitted for substance abuse treatment in US </a:t>
            </a:r>
          </a:p>
          <a:p>
            <a:endParaRPr lang="en-US" sz="4200" dirty="0" smtClean="0"/>
          </a:p>
          <a:p>
            <a:r>
              <a:rPr lang="en-US" sz="4200" dirty="0" smtClean="0"/>
              <a:t>Marijuana is addictive; 1 in 6 people under the age of 18 who try it develop a dependence</a:t>
            </a:r>
          </a:p>
          <a:p>
            <a:endParaRPr lang="en-US" sz="3300" dirty="0" smtClean="0"/>
          </a:p>
          <a:p>
            <a:endParaRPr lang="en-US" dirty="0" smtClean="0"/>
          </a:p>
          <a:p>
            <a:pPr>
              <a:buNone/>
            </a:pPr>
            <a:r>
              <a:rPr lang="en-US" sz="1400" dirty="0" smtClean="0"/>
              <a:t>Kansas Family Partnership</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066800"/>
          </a:xfrm>
        </p:spPr>
        <p:txBody>
          <a:bodyPr/>
          <a:lstStyle/>
          <a:p>
            <a:pPr algn="ctr"/>
            <a:r>
              <a:rPr lang="en-US" dirty="0" smtClean="0"/>
              <a:t>Everyone Does It</a:t>
            </a:r>
            <a:endParaRPr lang="en-US" dirty="0"/>
          </a:p>
        </p:txBody>
      </p:sp>
      <p:sp>
        <p:nvSpPr>
          <p:cNvPr id="3" name="Content Placeholder 2"/>
          <p:cNvSpPr>
            <a:spLocks noGrp="1"/>
          </p:cNvSpPr>
          <p:nvPr>
            <p:ph sz="quarter" idx="1"/>
          </p:nvPr>
        </p:nvSpPr>
        <p:spPr>
          <a:xfrm>
            <a:off x="533400" y="1600200"/>
            <a:ext cx="8229600" cy="4953000"/>
          </a:xfrm>
        </p:spPr>
        <p:txBody>
          <a:bodyPr>
            <a:normAutofit fontScale="77500" lnSpcReduction="20000"/>
          </a:bodyPr>
          <a:lstStyle/>
          <a:p>
            <a:r>
              <a:rPr lang="en-US" dirty="0" smtClean="0"/>
              <a:t>Fiction </a:t>
            </a:r>
          </a:p>
          <a:p>
            <a:endParaRPr lang="en-US" dirty="0" smtClean="0"/>
          </a:p>
          <a:p>
            <a:r>
              <a:rPr lang="en-US" dirty="0" smtClean="0"/>
              <a:t>82% of </a:t>
            </a:r>
            <a:r>
              <a:rPr lang="en-US" dirty="0" err="1" smtClean="0"/>
              <a:t>JoCo</a:t>
            </a:r>
            <a:r>
              <a:rPr lang="en-US" dirty="0" smtClean="0"/>
              <a:t> youth have NOT use marijuana </a:t>
            </a:r>
          </a:p>
          <a:p>
            <a:endParaRPr lang="en-US" dirty="0" smtClean="0"/>
          </a:p>
          <a:p>
            <a:r>
              <a:rPr lang="en-US" dirty="0" smtClean="0"/>
              <a:t>89% of </a:t>
            </a:r>
            <a:r>
              <a:rPr lang="en-US" dirty="0" err="1" smtClean="0"/>
              <a:t>JoCo</a:t>
            </a:r>
            <a:r>
              <a:rPr lang="en-US" dirty="0" smtClean="0"/>
              <a:t> youth have NOT used marijuana in the past 30 days</a:t>
            </a:r>
          </a:p>
          <a:p>
            <a:endParaRPr lang="en-US" dirty="0" smtClean="0"/>
          </a:p>
          <a:p>
            <a:r>
              <a:rPr lang="en-US" dirty="0" smtClean="0"/>
              <a:t>Youth report 98% of adults in </a:t>
            </a:r>
            <a:r>
              <a:rPr lang="en-US" dirty="0" err="1" smtClean="0"/>
              <a:t>JoCo</a:t>
            </a:r>
            <a:r>
              <a:rPr lang="en-US" dirty="0" smtClean="0"/>
              <a:t> think it is wrong to use marijuana </a:t>
            </a:r>
          </a:p>
          <a:p>
            <a:endParaRPr lang="en-US" dirty="0" smtClean="0"/>
          </a:p>
          <a:p>
            <a:r>
              <a:rPr lang="en-US" dirty="0" smtClean="0"/>
              <a:t>90% of </a:t>
            </a:r>
            <a:r>
              <a:rPr lang="en-US" dirty="0" err="1" smtClean="0"/>
              <a:t>JoCo</a:t>
            </a:r>
            <a:r>
              <a:rPr lang="en-US" dirty="0" smtClean="0"/>
              <a:t> youth reported that they will NOT use marijuana when they are an adult </a:t>
            </a:r>
          </a:p>
          <a:p>
            <a:endParaRPr lang="en-US" dirty="0" smtClean="0"/>
          </a:p>
          <a:p>
            <a:r>
              <a:rPr lang="en-US" dirty="0" smtClean="0"/>
              <a:t>64% of </a:t>
            </a:r>
            <a:r>
              <a:rPr lang="en-US" dirty="0" err="1" smtClean="0"/>
              <a:t>JoCo</a:t>
            </a:r>
            <a:r>
              <a:rPr lang="en-US" dirty="0" smtClean="0"/>
              <a:t> youth reported that they would NOT be considered cool if they used marijuana</a:t>
            </a:r>
          </a:p>
          <a:p>
            <a:pPr>
              <a:buNone/>
            </a:pPr>
            <a:endParaRPr lang="en-US" dirty="0" smtClean="0"/>
          </a:p>
          <a:p>
            <a:pPr>
              <a:buNone/>
            </a:pPr>
            <a:r>
              <a:rPr lang="en-US" sz="1300" dirty="0" err="1" smtClean="0"/>
              <a:t>Ctc</a:t>
            </a:r>
            <a:r>
              <a:rPr lang="en-US" sz="1300" dirty="0" smtClean="0"/>
              <a:t> data.org</a:t>
            </a:r>
            <a:endParaRPr lang="en-US" sz="1300" dirty="0"/>
          </a:p>
        </p:txBody>
      </p:sp>
      <p:pic>
        <p:nvPicPr>
          <p:cNvPr id="4" name="Picture 3" descr="most of us.jpg"/>
          <p:cNvPicPr>
            <a:picLocks noChangeAspect="1"/>
          </p:cNvPicPr>
          <p:nvPr/>
        </p:nvPicPr>
        <p:blipFill>
          <a:blip r:embed="rId3" cstate="print"/>
          <a:stretch>
            <a:fillRect/>
          </a:stretch>
        </p:blipFill>
        <p:spPr>
          <a:xfrm>
            <a:off x="7010400" y="76200"/>
            <a:ext cx="1828800" cy="1447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262</TotalTime>
  <Words>1292</Words>
  <Application>Microsoft Office PowerPoint</Application>
  <PresentationFormat>On-screen Show (4:3)</PresentationFormat>
  <Paragraphs>266</Paragraphs>
  <Slides>30</Slides>
  <Notes>13</Notes>
  <HiddenSlides>0</HiddenSlides>
  <MMClips>10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Youth Drug Trends: Marijuana, Medication Misuse, &amp; Synthetic Use Among Teens</vt:lpstr>
      <vt:lpstr>The Regional Prevention Center </vt:lpstr>
      <vt:lpstr>What Do You Think? </vt:lpstr>
      <vt:lpstr>Marijuana </vt:lpstr>
      <vt:lpstr>2012 Johnson County Marijuana Data</vt:lpstr>
      <vt:lpstr>PowerPoint Presentation</vt:lpstr>
      <vt:lpstr>PowerPoint Presentation</vt:lpstr>
      <vt:lpstr>It’s Natural, So It Can’t Hurt Me</vt:lpstr>
      <vt:lpstr>Everyone Does It</vt:lpstr>
      <vt:lpstr>I Do Better In School </vt:lpstr>
      <vt:lpstr>I Drive Better When I Am High</vt:lpstr>
      <vt:lpstr>PowerPoint Presentation</vt:lpstr>
      <vt:lpstr>K2</vt:lpstr>
      <vt:lpstr>K2 In The News </vt:lpstr>
      <vt:lpstr>PowerPoint Presentation</vt:lpstr>
      <vt:lpstr>Bath Salts </vt:lpstr>
      <vt:lpstr>PowerPoint Presentation</vt:lpstr>
      <vt:lpstr>Who is Misusing Medication? </vt:lpstr>
      <vt:lpstr>What is Prescription Drug Misuse?</vt:lpstr>
      <vt:lpstr>What about Johnson County?</vt:lpstr>
      <vt:lpstr>Prescription Drug Misuse Myths</vt:lpstr>
      <vt:lpstr>OTC Medication Misuse </vt:lpstr>
      <vt:lpstr>How Do We Know it’s a Problem? </vt:lpstr>
      <vt:lpstr>Commonly Abused Prescription Medications </vt:lpstr>
      <vt:lpstr>PowerPoint Presentation</vt:lpstr>
      <vt:lpstr>Legal Consequences </vt:lpstr>
      <vt:lpstr>Health Consequences </vt:lpstr>
      <vt:lpstr>Social Consequences </vt:lpstr>
      <vt:lpstr>Test Your Knowledge</vt:lpstr>
      <vt:lpstr>What Do You Think? </vt:lpstr>
    </vt:vector>
  </TitlesOfParts>
  <Company>Johnson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Drug Trends: A look at Marijuana, Medication Misuse &amp; Synthetics Use Among Teens</dc:title>
  <dc:creator>siwright</dc:creator>
  <cp:lastModifiedBy>Joielin Baxter</cp:lastModifiedBy>
  <cp:revision>16</cp:revision>
  <dcterms:created xsi:type="dcterms:W3CDTF">2013-02-25T17:24:15Z</dcterms:created>
  <dcterms:modified xsi:type="dcterms:W3CDTF">2013-04-10T18:53:12Z</dcterms:modified>
</cp:coreProperties>
</file>