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8" r:id="rId2"/>
    <p:sldId id="260" r:id="rId3"/>
    <p:sldId id="261" r:id="rId4"/>
    <p:sldId id="262" r:id="rId5"/>
    <p:sldId id="264" r:id="rId6"/>
    <p:sldId id="267" r:id="rId7"/>
    <p:sldId id="268" r:id="rId8"/>
    <p:sldId id="269" r:id="rId9"/>
    <p:sldId id="270" r:id="rId10"/>
    <p:sldId id="271" r:id="rId11"/>
    <p:sldId id="257" r:id="rId12"/>
    <p:sldId id="284" r:id="rId13"/>
    <p:sldId id="263" r:id="rId14"/>
    <p:sldId id="265" r:id="rId15"/>
    <p:sldId id="266" r:id="rId16"/>
    <p:sldId id="285" r:id="rId17"/>
    <p:sldId id="272" r:id="rId18"/>
    <p:sldId id="273" r:id="rId19"/>
    <p:sldId id="274" r:id="rId20"/>
    <p:sldId id="276" r:id="rId21"/>
    <p:sldId id="286" r:id="rId22"/>
    <p:sldId id="287" r:id="rId23"/>
    <p:sldId id="277"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448F70-F4D6-4857-8D3B-84CA0003CFE0}" type="datetimeFigureOut">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288BC-39F3-4AC6-B623-B8FB8715AF0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48F70-F4D6-4857-8D3B-84CA0003CFE0}" type="datetimeFigureOut">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288BC-39F3-4AC6-B623-B8FB8715AF0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48F70-F4D6-4857-8D3B-84CA0003CFE0}" type="datetimeFigureOut">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288BC-39F3-4AC6-B623-B8FB8715AF0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48F70-F4D6-4857-8D3B-84CA0003CFE0}" type="datetimeFigureOut">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288BC-39F3-4AC6-B623-B8FB8715AF0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448F70-F4D6-4857-8D3B-84CA0003CFE0}" type="datetimeFigureOut">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288BC-39F3-4AC6-B623-B8FB8715AF0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448F70-F4D6-4857-8D3B-84CA0003CFE0}" type="datetimeFigureOut">
              <a:rPr lang="en-US" smtClean="0"/>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288BC-39F3-4AC6-B623-B8FB8715AF0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448F70-F4D6-4857-8D3B-84CA0003CFE0}" type="datetimeFigureOut">
              <a:rPr lang="en-US" smtClean="0"/>
              <a:t>10/29/2013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288BC-39F3-4AC6-B623-B8FB8715AF0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448F70-F4D6-4857-8D3B-84CA0003CFE0}" type="datetimeFigureOut">
              <a:rPr lang="en-US" smtClean="0"/>
              <a:t>10/29/2013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288BC-39F3-4AC6-B623-B8FB8715AF0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48F70-F4D6-4857-8D3B-84CA0003CFE0}" type="datetimeFigureOut">
              <a:rPr lang="en-US" smtClean="0"/>
              <a:t>10/29/2013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288BC-39F3-4AC6-B623-B8FB8715AF0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48F70-F4D6-4857-8D3B-84CA0003CFE0}" type="datetimeFigureOut">
              <a:rPr lang="en-US" smtClean="0"/>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288BC-39F3-4AC6-B623-B8FB8715AF0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48F70-F4D6-4857-8D3B-84CA0003CFE0}" type="datetimeFigureOut">
              <a:rPr lang="en-US" smtClean="0"/>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288BC-39F3-4AC6-B623-B8FB8715AF0C}" type="slidenum">
              <a:rPr lang="en-US" smtClean="0"/>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22448F70-F4D6-4857-8D3B-84CA0003CFE0}" type="datetimeFigureOut">
              <a:rPr lang="en-US" smtClean="0"/>
              <a:t>10/29/2013</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4EC288BC-39F3-4AC6-B623-B8FB8715AF0C}" type="slidenum">
              <a:rPr lang="en-US" smtClean="0"/>
              <a:t>‹#›</a:t>
            </a:fld>
            <a:endParaRPr lang="en-US"/>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latin typeface="Helvetica-Bold"/>
              </a:rPr>
              <a:t>Chapter 9</a:t>
            </a:r>
            <a:br>
              <a:rPr lang="en-US" sz="4000" b="1" dirty="0">
                <a:latin typeface="Helvetica-Bold"/>
              </a:rPr>
            </a:br>
            <a:r>
              <a:rPr lang="en-US" sz="4000" b="1" dirty="0">
                <a:latin typeface="Helvetica-Bold"/>
              </a:rPr>
              <a:t>Understanding Drugs</a:t>
            </a:r>
            <a:br>
              <a:rPr lang="en-US" sz="4000" b="1" dirty="0">
                <a:latin typeface="Helvetica-Bold"/>
              </a:rPr>
            </a:br>
            <a:r>
              <a:rPr lang="en-US" sz="4000" b="1" dirty="0">
                <a:latin typeface="Helvetica-Bold"/>
              </a:rPr>
              <a:t>&amp; Medicines</a:t>
            </a:r>
            <a:endParaRPr lang="en-US" sz="40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623074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Helvetica"/>
              </a:rPr>
              <a:t>* Not following the directions </a:t>
            </a:r>
            <a:r>
              <a:rPr lang="en-US" dirty="0" smtClean="0">
                <a:latin typeface="Helvetica"/>
              </a:rPr>
              <a:t/>
            </a:r>
            <a:br>
              <a:rPr lang="en-US" dirty="0" smtClean="0">
                <a:latin typeface="Helvetica"/>
              </a:rPr>
            </a:br>
            <a:r>
              <a:rPr lang="en-US" dirty="0">
                <a:latin typeface="Helvetica"/>
              </a:rPr>
              <a:t> </a:t>
            </a:r>
            <a:r>
              <a:rPr lang="en-US" dirty="0" smtClean="0">
                <a:latin typeface="Helvetica"/>
              </a:rPr>
              <a:t> of the OTC </a:t>
            </a:r>
            <a:r>
              <a:rPr lang="en-US" dirty="0">
                <a:latin typeface="Helvetica"/>
              </a:rPr>
              <a:t>drug</a:t>
            </a:r>
            <a:br>
              <a:rPr lang="en-US" dirty="0">
                <a:latin typeface="Helvetica"/>
              </a:rPr>
            </a:br>
            <a:r>
              <a:rPr lang="en-US" dirty="0">
                <a:latin typeface="Helvetica"/>
              </a:rPr>
              <a:t>* Taking too much of the </a:t>
            </a:r>
            <a:r>
              <a:rPr lang="en-US" dirty="0" smtClean="0">
                <a:latin typeface="Helvetica"/>
              </a:rPr>
              <a:t>OTC</a:t>
            </a:r>
            <a:br>
              <a:rPr lang="en-US" dirty="0" smtClean="0">
                <a:latin typeface="Helvetica"/>
              </a:rPr>
            </a:br>
            <a:r>
              <a:rPr lang="en-US" dirty="0">
                <a:latin typeface="Helvetica"/>
              </a:rPr>
              <a:t> </a:t>
            </a:r>
            <a:r>
              <a:rPr lang="en-US" dirty="0" smtClean="0">
                <a:latin typeface="Helvetica"/>
              </a:rPr>
              <a:t>  drug taking </a:t>
            </a:r>
            <a:r>
              <a:rPr lang="en-US" dirty="0">
                <a:latin typeface="Helvetica"/>
              </a:rPr>
              <a:t>it when </a:t>
            </a:r>
            <a:r>
              <a:rPr lang="en-US" dirty="0" smtClean="0">
                <a:latin typeface="Helvetica"/>
              </a:rPr>
              <a:t>not </a:t>
            </a:r>
            <a:br>
              <a:rPr lang="en-US" dirty="0" smtClean="0">
                <a:latin typeface="Helvetica"/>
              </a:rPr>
            </a:br>
            <a:r>
              <a:rPr lang="en-US" dirty="0">
                <a:latin typeface="Helvetica"/>
              </a:rPr>
              <a:t> </a:t>
            </a:r>
            <a:r>
              <a:rPr lang="en-US" dirty="0" smtClean="0">
                <a:latin typeface="Helvetica"/>
              </a:rPr>
              <a:t>  needed</a:t>
            </a:r>
            <a:r>
              <a:rPr lang="en-US" dirty="0">
                <a:latin typeface="Helvetica"/>
              </a:rPr>
              <a:t>, </a:t>
            </a:r>
            <a:r>
              <a:rPr lang="en-US" dirty="0" smtClean="0">
                <a:latin typeface="Helvetica"/>
              </a:rPr>
              <a:t>mixing more </a:t>
            </a:r>
            <a:r>
              <a:rPr lang="en-US" dirty="0">
                <a:latin typeface="Helvetica"/>
              </a:rPr>
              <a:t>than </a:t>
            </a:r>
            <a:r>
              <a:rPr lang="en-US" dirty="0" smtClean="0">
                <a:latin typeface="Helvetica"/>
              </a:rPr>
              <a:t/>
            </a:r>
            <a:br>
              <a:rPr lang="en-US" dirty="0" smtClean="0">
                <a:latin typeface="Helvetica"/>
              </a:rPr>
            </a:br>
            <a:r>
              <a:rPr lang="en-US" dirty="0">
                <a:latin typeface="Helvetica"/>
              </a:rPr>
              <a:t> </a:t>
            </a:r>
            <a:r>
              <a:rPr lang="en-US" dirty="0" smtClean="0">
                <a:latin typeface="Helvetica"/>
              </a:rPr>
              <a:t>  one </a:t>
            </a:r>
            <a:r>
              <a:rPr lang="en-US" dirty="0">
                <a:latin typeface="Helvetica"/>
              </a:rPr>
              <a:t>kind of OTC drug at </a:t>
            </a:r>
            <a:r>
              <a:rPr lang="en-US" dirty="0" smtClean="0">
                <a:latin typeface="Helvetica"/>
              </a:rPr>
              <a:t>a </a:t>
            </a:r>
            <a:br>
              <a:rPr lang="en-US" dirty="0" smtClean="0">
                <a:latin typeface="Helvetica"/>
              </a:rPr>
            </a:br>
            <a:r>
              <a:rPr lang="en-US" dirty="0">
                <a:latin typeface="Helvetica"/>
              </a:rPr>
              <a:t> </a:t>
            </a:r>
            <a:r>
              <a:rPr lang="en-US" dirty="0" smtClean="0">
                <a:latin typeface="Helvetica"/>
              </a:rPr>
              <a:t>  time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79052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b="1" dirty="0">
                <a:latin typeface="Helvetica-Bold"/>
              </a:rPr>
              <a:t>Types of Medicines</a:t>
            </a:r>
            <a:endParaRPr lang="en-US" sz="5400" dirty="0"/>
          </a:p>
        </p:txBody>
      </p:sp>
      <p:sp>
        <p:nvSpPr>
          <p:cNvPr id="3" name="Subtitle 2"/>
          <p:cNvSpPr>
            <a:spLocks noGrp="1"/>
          </p:cNvSpPr>
          <p:nvPr>
            <p:ph type="subTitle" idx="1"/>
          </p:nvPr>
        </p:nvSpPr>
        <p:spPr/>
        <p:txBody>
          <a:bodyPr>
            <a:noAutofit/>
          </a:bodyPr>
          <a:lstStyle/>
          <a:p>
            <a:pPr algn="l"/>
            <a:r>
              <a:rPr lang="en-US" sz="3200" dirty="0" smtClean="0"/>
              <a:t>Prescription Drugs: Drugs that require a written order by a doctor. You have to obtain these from a pharmacy.</a:t>
            </a:r>
            <a:endParaRPr lang="en-US" sz="3200" dirty="0"/>
          </a:p>
        </p:txBody>
      </p:sp>
    </p:spTree>
    <p:extLst>
      <p:ext uri="{BB962C8B-B14F-4D97-AF65-F5344CB8AC3E}">
        <p14:creationId xmlns:p14="http://schemas.microsoft.com/office/powerpoint/2010/main" val="3902590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 the Counter (OTC): any medicine that can be bought without a prescription</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276360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b="1" dirty="0">
                <a:latin typeface="Helvetica-Bold"/>
              </a:rPr>
              <a:t>Side Effect</a:t>
            </a:r>
            <a:r>
              <a:rPr lang="en-US" sz="5400" dirty="0">
                <a:latin typeface="Helvetica"/>
              </a:rPr>
              <a:t>:</a:t>
            </a:r>
            <a:endParaRPr lang="en-US" sz="5400" dirty="0"/>
          </a:p>
        </p:txBody>
      </p:sp>
      <p:sp>
        <p:nvSpPr>
          <p:cNvPr id="3" name="Subtitle 2"/>
          <p:cNvSpPr>
            <a:spLocks noGrp="1"/>
          </p:cNvSpPr>
          <p:nvPr>
            <p:ph type="subTitle" idx="1"/>
          </p:nvPr>
        </p:nvSpPr>
        <p:spPr/>
        <p:txBody>
          <a:bodyPr>
            <a:noAutofit/>
          </a:bodyPr>
          <a:lstStyle/>
          <a:p>
            <a:r>
              <a:rPr lang="en-US" sz="3200" dirty="0" smtClean="0"/>
              <a:t>Any effect that is caused by a drug that is different from the drug’s intended effect. All drugs have side effects.</a:t>
            </a:r>
            <a:endParaRPr lang="en-US" sz="3200" dirty="0"/>
          </a:p>
        </p:txBody>
      </p:sp>
    </p:spTree>
    <p:extLst>
      <p:ext uri="{BB962C8B-B14F-4D97-AF65-F5344CB8AC3E}">
        <p14:creationId xmlns:p14="http://schemas.microsoft.com/office/powerpoint/2010/main" val="2557511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b="1" dirty="0">
                <a:latin typeface="Helvetica-Bold"/>
              </a:rPr>
              <a:t>Drugs as Medicines</a:t>
            </a:r>
            <a:endParaRPr lang="en-US" sz="54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95343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b="1" dirty="0">
                <a:latin typeface="Helvetica-Bold"/>
              </a:rPr>
              <a:t>Generic Drugs:</a:t>
            </a:r>
            <a:endParaRPr lang="en-US" sz="5400" dirty="0"/>
          </a:p>
        </p:txBody>
      </p:sp>
      <p:sp>
        <p:nvSpPr>
          <p:cNvPr id="3" name="Subtitle 2"/>
          <p:cNvSpPr>
            <a:spLocks noGrp="1"/>
          </p:cNvSpPr>
          <p:nvPr>
            <p:ph type="subTitle" idx="1"/>
          </p:nvPr>
        </p:nvSpPr>
        <p:spPr/>
        <p:txBody>
          <a:bodyPr>
            <a:noAutofit/>
          </a:bodyPr>
          <a:lstStyle/>
          <a:p>
            <a:r>
              <a:rPr lang="en-US" sz="2800" dirty="0">
                <a:latin typeface="Helvetica"/>
              </a:rPr>
              <a:t>drugs that are made by </a:t>
            </a:r>
            <a:r>
              <a:rPr lang="en-US" sz="2800" dirty="0" smtClean="0">
                <a:latin typeface="Helvetica"/>
              </a:rPr>
              <a:t>a company other than the company that developed the original medicine. EXAMPLE: </a:t>
            </a:r>
            <a:r>
              <a:rPr lang="en-US" sz="2800" dirty="0" err="1" smtClean="0">
                <a:latin typeface="Helvetica"/>
              </a:rPr>
              <a:t>motrin</a:t>
            </a:r>
            <a:r>
              <a:rPr lang="en-US" sz="2800" dirty="0" smtClean="0">
                <a:latin typeface="Helvetica"/>
              </a:rPr>
              <a:t> </a:t>
            </a:r>
            <a:r>
              <a:rPr lang="en-US" sz="2800" dirty="0" err="1" smtClean="0">
                <a:latin typeface="Helvetica"/>
              </a:rPr>
              <a:t>vs</a:t>
            </a:r>
            <a:r>
              <a:rPr lang="en-US" sz="2800" dirty="0" smtClean="0">
                <a:latin typeface="Helvetica"/>
              </a:rPr>
              <a:t> ibuprofen</a:t>
            </a:r>
            <a:endParaRPr lang="en-US" sz="2800" dirty="0">
              <a:latin typeface="Helvetica"/>
            </a:endParaRPr>
          </a:p>
        </p:txBody>
      </p:sp>
    </p:spTree>
    <p:extLst>
      <p:ext uri="{BB962C8B-B14F-4D97-AF65-F5344CB8AC3E}">
        <p14:creationId xmlns:p14="http://schemas.microsoft.com/office/powerpoint/2010/main" val="1060533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nSpc>
                <a:spcPct val="115000"/>
              </a:lnSpc>
              <a:spcBef>
                <a:spcPts val="0"/>
              </a:spcBef>
              <a:spcAft>
                <a:spcPts val="1000"/>
              </a:spcAft>
            </a:pPr>
            <a:r>
              <a:rPr lang="en-US" sz="2400" dirty="0">
                <a:latin typeface="Calibri"/>
                <a:ea typeface="Calibri"/>
                <a:cs typeface="Times New Roman"/>
              </a:rPr>
              <a:t/>
            </a:r>
            <a:br>
              <a:rPr lang="en-US" sz="2400" dirty="0">
                <a:latin typeface="Calibri"/>
                <a:ea typeface="Calibri"/>
                <a:cs typeface="Times New Roman"/>
              </a:rPr>
            </a:br>
            <a:endParaRPr lang="en-US" sz="2400" dirty="0"/>
          </a:p>
        </p:txBody>
      </p:sp>
      <p:sp>
        <p:nvSpPr>
          <p:cNvPr id="3" name="Content Placeholder 2"/>
          <p:cNvSpPr>
            <a:spLocks noGrp="1"/>
          </p:cNvSpPr>
          <p:nvPr>
            <p:ph idx="1"/>
          </p:nvPr>
        </p:nvSpPr>
        <p:spPr/>
        <p:txBody>
          <a:bodyPr>
            <a:normAutofit fontScale="92500"/>
          </a:bodyPr>
          <a:lstStyle/>
          <a:p>
            <a:pPr marL="0" marR="0">
              <a:lnSpc>
                <a:spcPct val="115000"/>
              </a:lnSpc>
              <a:spcBef>
                <a:spcPts val="0"/>
              </a:spcBef>
              <a:spcAft>
                <a:spcPts val="1000"/>
              </a:spcAft>
            </a:pPr>
            <a:r>
              <a:rPr lang="en-US" sz="3600" dirty="0">
                <a:latin typeface="Calibri"/>
                <a:ea typeface="Calibri"/>
                <a:cs typeface="Times New Roman"/>
              </a:rPr>
              <a:t>The testing process is done through the Food and Drug Administration, which is a government group that will not allow a medicine to be given to people until it is proven to be SAFE and EFFECTIVE.</a:t>
            </a:r>
          </a:p>
          <a:p>
            <a:endParaRPr lang="en-US" dirty="0"/>
          </a:p>
        </p:txBody>
      </p:sp>
    </p:spTree>
    <p:extLst>
      <p:ext uri="{BB962C8B-B14F-4D97-AF65-F5344CB8AC3E}">
        <p14:creationId xmlns:p14="http://schemas.microsoft.com/office/powerpoint/2010/main" val="1113154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b="1" dirty="0">
                <a:latin typeface="Helvetica-Bold"/>
              </a:rPr>
              <a:t>Drug Interactions:</a:t>
            </a:r>
            <a:endParaRPr lang="en-US" sz="5400" dirty="0"/>
          </a:p>
        </p:txBody>
      </p:sp>
      <p:sp>
        <p:nvSpPr>
          <p:cNvPr id="3" name="Subtitle 2"/>
          <p:cNvSpPr>
            <a:spLocks noGrp="1"/>
          </p:cNvSpPr>
          <p:nvPr>
            <p:ph type="subTitle" idx="1"/>
          </p:nvPr>
        </p:nvSpPr>
        <p:spPr/>
        <p:txBody>
          <a:bodyPr>
            <a:noAutofit/>
          </a:bodyPr>
          <a:lstStyle/>
          <a:p>
            <a:r>
              <a:rPr lang="en-US" dirty="0" smtClean="0"/>
              <a:t>when </a:t>
            </a:r>
            <a:r>
              <a:rPr lang="en-US" dirty="0"/>
              <a:t>a drug </a:t>
            </a:r>
            <a:r>
              <a:rPr lang="en-US" dirty="0" smtClean="0"/>
              <a:t>reacts with </a:t>
            </a:r>
            <a:r>
              <a:rPr lang="en-US" dirty="0"/>
              <a:t>another drug, food, or </a:t>
            </a:r>
            <a:r>
              <a:rPr lang="en-US" dirty="0" smtClean="0"/>
              <a:t>dietary supplement </a:t>
            </a:r>
            <a:r>
              <a:rPr lang="en-US" dirty="0"/>
              <a:t>such that the effect of one </a:t>
            </a:r>
            <a:r>
              <a:rPr lang="en-US" dirty="0" smtClean="0"/>
              <a:t>of substances </a:t>
            </a:r>
            <a:r>
              <a:rPr lang="en-US" dirty="0"/>
              <a:t>is greater or smaller</a:t>
            </a:r>
          </a:p>
        </p:txBody>
      </p:sp>
    </p:spTree>
    <p:extLst>
      <p:ext uri="{BB962C8B-B14F-4D97-AF65-F5344CB8AC3E}">
        <p14:creationId xmlns:p14="http://schemas.microsoft.com/office/powerpoint/2010/main" val="1835334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Helvetica-Bold"/>
              </a:rPr>
              <a:t>Avoiding Drug Interactions: Tips to Avoid Problems</a:t>
            </a:r>
            <a:endParaRPr lang="en-US" dirty="0"/>
          </a:p>
        </p:txBody>
      </p:sp>
      <p:sp>
        <p:nvSpPr>
          <p:cNvPr id="3" name="Subtitle 2"/>
          <p:cNvSpPr>
            <a:spLocks noGrp="1"/>
          </p:cNvSpPr>
          <p:nvPr>
            <p:ph type="subTitle" idx="1"/>
          </p:nvPr>
        </p:nvSpPr>
        <p:spPr/>
        <p:txBody>
          <a:bodyPr>
            <a:noAutofit/>
          </a:bodyPr>
          <a:lstStyle/>
          <a:p>
            <a:r>
              <a:rPr lang="en-US" sz="2400" dirty="0">
                <a:latin typeface="Helvetica"/>
              </a:rPr>
              <a:t>T</a:t>
            </a:r>
            <a:r>
              <a:rPr lang="en-US" sz="2400" dirty="0" smtClean="0">
                <a:latin typeface="Helvetica"/>
              </a:rPr>
              <a:t>here </a:t>
            </a:r>
            <a:r>
              <a:rPr lang="en-US" sz="2400" dirty="0">
                <a:latin typeface="Helvetica"/>
              </a:rPr>
              <a:t>are lots of things you can do to take prescriptions or </a:t>
            </a:r>
            <a:r>
              <a:rPr lang="en-US" sz="2400" dirty="0" smtClean="0">
                <a:latin typeface="Helvetica"/>
              </a:rPr>
              <a:t>OTC medications </a:t>
            </a:r>
            <a:r>
              <a:rPr lang="en-US" sz="2400" dirty="0">
                <a:latin typeface="Helvetica"/>
              </a:rPr>
              <a:t>in a safe &amp; responsible manner.</a:t>
            </a:r>
            <a:endParaRPr lang="en-US" sz="2400" dirty="0"/>
          </a:p>
        </p:txBody>
      </p:sp>
    </p:spTree>
    <p:extLst>
      <p:ext uri="{BB962C8B-B14F-4D97-AF65-F5344CB8AC3E}">
        <p14:creationId xmlns:p14="http://schemas.microsoft.com/office/powerpoint/2010/main" val="1427689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a:latin typeface="Helvetica"/>
              </a:rPr>
              <a:t>*Always read drug labels carefully</a:t>
            </a:r>
            <a:br>
              <a:rPr lang="en-US" sz="2400" dirty="0">
                <a:latin typeface="Helvetica"/>
              </a:rPr>
            </a:br>
            <a:r>
              <a:rPr lang="en-US" sz="2400" dirty="0">
                <a:latin typeface="Helvetica"/>
              </a:rPr>
              <a:t>*Learn about the warnings for all the drugs you </a:t>
            </a:r>
            <a:r>
              <a:rPr lang="en-US" sz="2400" dirty="0" smtClean="0">
                <a:latin typeface="Helvetica"/>
              </a:rPr>
              <a:t/>
            </a:r>
            <a:br>
              <a:rPr lang="en-US" sz="2400" dirty="0" smtClean="0">
                <a:latin typeface="Helvetica"/>
              </a:rPr>
            </a:br>
            <a:r>
              <a:rPr lang="en-US" sz="2400" dirty="0">
                <a:latin typeface="Helvetica"/>
              </a:rPr>
              <a:t> </a:t>
            </a:r>
            <a:r>
              <a:rPr lang="en-US" sz="2400" dirty="0" smtClean="0">
                <a:latin typeface="Helvetica"/>
              </a:rPr>
              <a:t> take</a:t>
            </a:r>
            <a:r>
              <a:rPr lang="en-US" sz="2400" dirty="0">
                <a:latin typeface="Helvetica"/>
              </a:rPr>
              <a:t/>
            </a:r>
            <a:br>
              <a:rPr lang="en-US" sz="2400" dirty="0">
                <a:latin typeface="Helvetica"/>
              </a:rPr>
            </a:br>
            <a:r>
              <a:rPr lang="en-US" sz="2400" dirty="0">
                <a:latin typeface="Helvetica"/>
              </a:rPr>
              <a:t>*Keep medications in their original containers </a:t>
            </a:r>
            <a:r>
              <a:rPr lang="en-US" sz="2400" dirty="0" smtClean="0">
                <a:latin typeface="Helvetica"/>
              </a:rPr>
              <a:t>so</a:t>
            </a:r>
            <a:br>
              <a:rPr lang="en-US" sz="2400" dirty="0" smtClean="0">
                <a:latin typeface="Helvetica"/>
              </a:rPr>
            </a:br>
            <a:r>
              <a:rPr lang="en-US" sz="2400" dirty="0">
                <a:latin typeface="Helvetica"/>
              </a:rPr>
              <a:t> </a:t>
            </a:r>
            <a:r>
              <a:rPr lang="en-US" sz="2400" dirty="0" smtClean="0">
                <a:latin typeface="Helvetica"/>
              </a:rPr>
              <a:t> that you </a:t>
            </a:r>
            <a:r>
              <a:rPr lang="en-US" sz="2400" dirty="0">
                <a:latin typeface="Helvetica"/>
              </a:rPr>
              <a:t>can easily identify them</a:t>
            </a:r>
            <a:br>
              <a:rPr lang="en-US" sz="2400" dirty="0">
                <a:latin typeface="Helvetica"/>
              </a:rPr>
            </a:br>
            <a:r>
              <a:rPr lang="en-US" sz="2400" dirty="0">
                <a:latin typeface="Helvetica"/>
              </a:rPr>
              <a:t>*Ask your doctor what you need to avoid when you </a:t>
            </a:r>
            <a:r>
              <a:rPr lang="en-US" sz="2400" dirty="0" smtClean="0">
                <a:latin typeface="Helvetica"/>
              </a:rPr>
              <a:t/>
            </a:r>
            <a:br>
              <a:rPr lang="en-US" sz="2400" dirty="0" smtClean="0">
                <a:latin typeface="Helvetica"/>
              </a:rPr>
            </a:br>
            <a:r>
              <a:rPr lang="en-US" sz="2400" dirty="0">
                <a:latin typeface="Helvetica"/>
              </a:rPr>
              <a:t> </a:t>
            </a:r>
            <a:r>
              <a:rPr lang="en-US" sz="2400" dirty="0" smtClean="0">
                <a:latin typeface="Helvetica"/>
              </a:rPr>
              <a:t> are prescribed </a:t>
            </a:r>
            <a:r>
              <a:rPr lang="en-US" sz="2400" dirty="0">
                <a:latin typeface="Helvetica"/>
              </a:rPr>
              <a:t>a new medication. Ask about food</a:t>
            </a:r>
            <a:r>
              <a:rPr lang="en-US" sz="2400" dirty="0" smtClean="0">
                <a:latin typeface="Helvetica"/>
              </a:rPr>
              <a:t>,</a:t>
            </a:r>
            <a:br>
              <a:rPr lang="en-US" sz="2400" dirty="0" smtClean="0">
                <a:latin typeface="Helvetica"/>
              </a:rPr>
            </a:br>
            <a:r>
              <a:rPr lang="en-US" sz="2400" dirty="0">
                <a:latin typeface="Helvetica"/>
              </a:rPr>
              <a:t> </a:t>
            </a:r>
            <a:r>
              <a:rPr lang="en-US" sz="2400" dirty="0" smtClean="0">
                <a:latin typeface="Helvetica"/>
              </a:rPr>
              <a:t> beverages, dietary supplements &amp; other drugs.</a:t>
            </a:r>
            <a:r>
              <a:rPr lang="en-US" sz="2400" dirty="0">
                <a:latin typeface="Helvetica"/>
              </a:rPr>
              <a:t/>
            </a:r>
            <a:br>
              <a:rPr lang="en-US" sz="2400" dirty="0">
                <a:latin typeface="Helvetica"/>
              </a:rPr>
            </a:br>
            <a:r>
              <a:rPr lang="en-US" sz="2400" dirty="0">
                <a:latin typeface="Helvetica"/>
              </a:rPr>
              <a:t>*Use one pharmacy for all of your drug needs</a:t>
            </a:r>
            <a:br>
              <a:rPr lang="en-US" sz="2400" dirty="0">
                <a:latin typeface="Helvetica"/>
              </a:rPr>
            </a:br>
            <a:r>
              <a:rPr lang="en-US" sz="2400" dirty="0">
                <a:latin typeface="Helvetica"/>
              </a:rPr>
              <a:t>*Keep all of your health care professionals </a:t>
            </a:r>
            <a:r>
              <a:rPr lang="en-US" sz="2400" dirty="0" smtClean="0">
                <a:latin typeface="Helvetica"/>
              </a:rPr>
              <a:t/>
            </a:r>
            <a:br>
              <a:rPr lang="en-US" sz="2400" dirty="0" smtClean="0">
                <a:latin typeface="Helvetica"/>
              </a:rPr>
            </a:br>
            <a:r>
              <a:rPr lang="en-US" sz="2400" dirty="0">
                <a:latin typeface="Helvetica"/>
              </a:rPr>
              <a:t> </a:t>
            </a:r>
            <a:r>
              <a:rPr lang="en-US" sz="2400" dirty="0" smtClean="0">
                <a:latin typeface="Helvetica"/>
              </a:rPr>
              <a:t> informed about </a:t>
            </a:r>
            <a:r>
              <a:rPr lang="en-US" sz="2400" dirty="0">
                <a:latin typeface="Helvetica"/>
              </a:rPr>
              <a:t>everything you take</a:t>
            </a:r>
            <a:br>
              <a:rPr lang="en-US" sz="2400" dirty="0">
                <a:latin typeface="Helvetica"/>
              </a:rPr>
            </a:br>
            <a:endParaRPr lang="en-US" sz="24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9613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latin typeface="Helvetica"/>
              </a:rPr>
              <a:t>What are </a:t>
            </a:r>
            <a:r>
              <a:rPr lang="en-US" sz="4400" dirty="0" smtClean="0">
                <a:latin typeface="Helvetica"/>
              </a:rPr>
              <a:t>Drugs?</a:t>
            </a:r>
            <a:endParaRPr lang="en-US" sz="4400" dirty="0"/>
          </a:p>
        </p:txBody>
      </p:sp>
      <p:sp>
        <p:nvSpPr>
          <p:cNvPr id="3" name="Subtitle 2"/>
          <p:cNvSpPr>
            <a:spLocks noGrp="1"/>
          </p:cNvSpPr>
          <p:nvPr>
            <p:ph type="subTitle" idx="1"/>
          </p:nvPr>
        </p:nvSpPr>
        <p:spPr/>
        <p:txBody>
          <a:bodyPr>
            <a:noAutofit/>
          </a:bodyPr>
          <a:lstStyle/>
          <a:p>
            <a:pPr algn="l"/>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667000"/>
            <a:ext cx="3048000" cy="329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918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solidFill>
                  <a:prstClr val="white"/>
                </a:solidFill>
                <a:latin typeface="Helvetica"/>
              </a:rPr>
              <a:t>Drugs &amp; the Brain</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4655" y="1806575"/>
            <a:ext cx="5994689" cy="405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062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marR="0">
              <a:lnSpc>
                <a:spcPct val="115000"/>
              </a:lnSpc>
              <a:spcBef>
                <a:spcPts val="0"/>
              </a:spcBef>
              <a:spcAft>
                <a:spcPts val="1000"/>
              </a:spcAft>
            </a:pPr>
            <a:r>
              <a:rPr lang="en-US" sz="3200" dirty="0">
                <a:latin typeface="Calibri"/>
                <a:ea typeface="Calibri"/>
                <a:cs typeface="Times New Roman"/>
              </a:rPr>
              <a:t>Information processing in the brain happens at connections between neurons.  These connections are called synapses.  The neurons release a chemical messenger called </a:t>
            </a:r>
            <a:r>
              <a:rPr lang="en-US" sz="3200" dirty="0" smtClean="0">
                <a:latin typeface="Calibri"/>
                <a:ea typeface="Calibri"/>
                <a:cs typeface="Times New Roman"/>
              </a:rPr>
              <a:t>a neurotransmitter</a:t>
            </a:r>
            <a:r>
              <a:rPr lang="en-US" sz="3200" dirty="0">
                <a:latin typeface="Calibri"/>
                <a:ea typeface="Calibri"/>
                <a:cs typeface="Times New Roman"/>
              </a:rPr>
              <a:t>.  This neurotransmitter goes across the synapses and attaches to another neuron and sends the message to the other neuron. </a:t>
            </a:r>
          </a:p>
          <a:p>
            <a:endParaRPr lang="en-US" dirty="0"/>
          </a:p>
        </p:txBody>
      </p:sp>
    </p:spTree>
    <p:extLst>
      <p:ext uri="{BB962C8B-B14F-4D97-AF65-F5344CB8AC3E}">
        <p14:creationId xmlns:p14="http://schemas.microsoft.com/office/powerpoint/2010/main" val="1105468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nSpc>
                <a:spcPct val="115000"/>
              </a:lnSpc>
              <a:spcBef>
                <a:spcPts val="0"/>
              </a:spcBef>
              <a:spcAft>
                <a:spcPts val="1000"/>
              </a:spcAft>
            </a:pPr>
            <a:r>
              <a:rPr lang="en-US" dirty="0">
                <a:latin typeface="Calibri"/>
                <a:ea typeface="Calibri"/>
                <a:cs typeface="Times New Roman"/>
              </a:rPr>
              <a:t>DRUGS CAN CHANGE HOW MESSAGES ARE SENT</a:t>
            </a:r>
            <a:endParaRPr lang="en-US" dirty="0">
              <a:effectLst/>
              <a:latin typeface="Calibri"/>
              <a:ea typeface="Calibri"/>
              <a:cs typeface="Times New Roman"/>
            </a:endParaRPr>
          </a:p>
        </p:txBody>
      </p:sp>
      <p:sp>
        <p:nvSpPr>
          <p:cNvPr id="3" name="Content Placeholder 2"/>
          <p:cNvSpPr>
            <a:spLocks noGrp="1"/>
          </p:cNvSpPr>
          <p:nvPr>
            <p:ph idx="1"/>
          </p:nvPr>
        </p:nvSpPr>
        <p:spPr/>
        <p:txBody>
          <a:bodyPr>
            <a:normAutofit/>
          </a:bodyPr>
          <a:lstStyle/>
          <a:p>
            <a:pPr marL="0" marR="0">
              <a:lnSpc>
                <a:spcPct val="115000"/>
              </a:lnSpc>
              <a:spcBef>
                <a:spcPts val="0"/>
              </a:spcBef>
              <a:spcAft>
                <a:spcPts val="1000"/>
              </a:spcAft>
            </a:pPr>
            <a:r>
              <a:rPr lang="en-US" sz="2800" dirty="0">
                <a:latin typeface="Calibri"/>
                <a:ea typeface="Calibri"/>
                <a:cs typeface="Times New Roman"/>
              </a:rPr>
              <a:t>Drugs change the way neurons communicate with each other by acting like neurotransmitters, blocking neurotransmitters, or by releasing to many neurotransmitters into the synapses.  All of this will confuse the communication between the neurons.</a:t>
            </a:r>
          </a:p>
          <a:p>
            <a:endParaRPr lang="en-US" dirty="0"/>
          </a:p>
        </p:txBody>
      </p:sp>
    </p:spTree>
    <p:extLst>
      <p:ext uri="{BB962C8B-B14F-4D97-AF65-F5344CB8AC3E}">
        <p14:creationId xmlns:p14="http://schemas.microsoft.com/office/powerpoint/2010/main" val="4159992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Helvetica-Bold"/>
              </a:rPr>
              <a:t>Addiction</a:t>
            </a:r>
            <a:r>
              <a:rPr lang="en-US" sz="4000" dirty="0" smtClean="0">
                <a:latin typeface="Helvetica"/>
              </a:rPr>
              <a:t>:</a:t>
            </a:r>
            <a:r>
              <a:rPr lang="en-US" dirty="0" smtClean="0">
                <a:latin typeface="Helvetica"/>
              </a:rPr>
              <a:t> </a:t>
            </a:r>
            <a:r>
              <a:rPr lang="en-US" dirty="0">
                <a:latin typeface="Helvetica"/>
              </a:rPr>
              <a:t>a condition in which a </a:t>
            </a:r>
            <a:r>
              <a:rPr lang="en-US" dirty="0" smtClean="0">
                <a:latin typeface="Helvetica"/>
              </a:rPr>
              <a:t>person can </a:t>
            </a:r>
            <a:r>
              <a:rPr lang="en-US" dirty="0">
                <a:latin typeface="Helvetica"/>
              </a:rPr>
              <a:t>no longer control his </a:t>
            </a:r>
            <a:r>
              <a:rPr lang="en-US" dirty="0" smtClean="0">
                <a:latin typeface="Helvetica"/>
              </a:rPr>
              <a:t>or her </a:t>
            </a:r>
            <a:r>
              <a:rPr lang="en-US" dirty="0">
                <a:latin typeface="Helvetica"/>
              </a:rPr>
              <a:t>drug use</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802839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b="1" dirty="0">
                <a:latin typeface="Helvetica-Bold"/>
              </a:rPr>
              <a:t>Drug tolerance</a:t>
            </a:r>
            <a:r>
              <a:rPr lang="en-US" sz="7200" dirty="0">
                <a:latin typeface="Helvetica"/>
              </a:rPr>
              <a:t>:</a:t>
            </a:r>
            <a:endParaRPr lang="en-US" sz="7200" dirty="0"/>
          </a:p>
        </p:txBody>
      </p:sp>
      <p:sp>
        <p:nvSpPr>
          <p:cNvPr id="3" name="Subtitle 2"/>
          <p:cNvSpPr>
            <a:spLocks noGrp="1"/>
          </p:cNvSpPr>
          <p:nvPr>
            <p:ph type="subTitle" idx="1"/>
          </p:nvPr>
        </p:nvSpPr>
        <p:spPr/>
        <p:txBody>
          <a:bodyPr>
            <a:noAutofit/>
          </a:bodyPr>
          <a:lstStyle/>
          <a:p>
            <a:r>
              <a:rPr lang="en-US" sz="3200" dirty="0">
                <a:latin typeface="Helvetica"/>
              </a:rPr>
              <a:t>a condition in which </a:t>
            </a:r>
            <a:r>
              <a:rPr lang="en-US" sz="3200" dirty="0" smtClean="0">
                <a:latin typeface="Helvetica"/>
              </a:rPr>
              <a:t>a user </a:t>
            </a:r>
            <a:r>
              <a:rPr lang="en-US" sz="3200" dirty="0">
                <a:latin typeface="Helvetica"/>
              </a:rPr>
              <a:t>needs more of a drug to feel the </a:t>
            </a:r>
            <a:r>
              <a:rPr lang="en-US" sz="3200" dirty="0" smtClean="0">
                <a:latin typeface="Helvetica"/>
              </a:rPr>
              <a:t>same effect </a:t>
            </a:r>
            <a:r>
              <a:rPr lang="en-US" sz="3200" dirty="0">
                <a:latin typeface="Helvetica"/>
              </a:rPr>
              <a:t>felt when first using the drug</a:t>
            </a:r>
            <a:endParaRPr lang="en-US" sz="3200" dirty="0"/>
          </a:p>
        </p:txBody>
      </p:sp>
    </p:spTree>
    <p:extLst>
      <p:ext uri="{BB962C8B-B14F-4D97-AF65-F5344CB8AC3E}">
        <p14:creationId xmlns:p14="http://schemas.microsoft.com/office/powerpoint/2010/main" val="2544251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b="1" dirty="0">
                <a:latin typeface="Helvetica-Bold"/>
              </a:rPr>
              <a:t>Physical dependence:</a:t>
            </a:r>
            <a:endParaRPr lang="en-US" sz="5400" dirty="0"/>
          </a:p>
        </p:txBody>
      </p:sp>
      <p:sp>
        <p:nvSpPr>
          <p:cNvPr id="3" name="Subtitle 2"/>
          <p:cNvSpPr>
            <a:spLocks noGrp="1"/>
          </p:cNvSpPr>
          <p:nvPr>
            <p:ph type="subTitle" idx="1"/>
          </p:nvPr>
        </p:nvSpPr>
        <p:spPr>
          <a:xfrm>
            <a:off x="990600" y="4800600"/>
            <a:ext cx="7117180" cy="861420"/>
          </a:xfrm>
        </p:spPr>
        <p:txBody>
          <a:bodyPr>
            <a:noAutofit/>
          </a:bodyPr>
          <a:lstStyle/>
          <a:p>
            <a:r>
              <a:rPr lang="en-US" sz="3200" dirty="0">
                <a:latin typeface="Helvetica"/>
              </a:rPr>
              <a:t>a state in </a:t>
            </a:r>
            <a:r>
              <a:rPr lang="en-US" sz="3200" dirty="0" smtClean="0">
                <a:latin typeface="Helvetica"/>
              </a:rPr>
              <a:t>which body </a:t>
            </a:r>
            <a:r>
              <a:rPr lang="en-US" sz="3200" dirty="0">
                <a:latin typeface="Helvetica"/>
              </a:rPr>
              <a:t>relies on a given drug in order </a:t>
            </a:r>
            <a:r>
              <a:rPr lang="en-US" sz="3200" dirty="0" smtClean="0">
                <a:latin typeface="Helvetica"/>
              </a:rPr>
              <a:t>to function</a:t>
            </a:r>
            <a:endParaRPr lang="en-US" sz="3200" dirty="0"/>
          </a:p>
        </p:txBody>
      </p:sp>
    </p:spTree>
    <p:extLst>
      <p:ext uri="{BB962C8B-B14F-4D97-AF65-F5344CB8AC3E}">
        <p14:creationId xmlns:p14="http://schemas.microsoft.com/office/powerpoint/2010/main" val="3673088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Helvetica-Bold"/>
              </a:rPr>
              <a:t>Psychological dependence</a:t>
            </a:r>
            <a:r>
              <a:rPr lang="en-US" dirty="0">
                <a:latin typeface="Helvetica"/>
              </a:rPr>
              <a:t>:</a:t>
            </a:r>
            <a:endParaRPr lang="en-US" dirty="0"/>
          </a:p>
        </p:txBody>
      </p:sp>
      <p:sp>
        <p:nvSpPr>
          <p:cNvPr id="3" name="Subtitle 2"/>
          <p:cNvSpPr>
            <a:spLocks noGrp="1"/>
          </p:cNvSpPr>
          <p:nvPr>
            <p:ph type="subTitle" idx="1"/>
          </p:nvPr>
        </p:nvSpPr>
        <p:spPr/>
        <p:txBody>
          <a:bodyPr>
            <a:noAutofit/>
          </a:bodyPr>
          <a:lstStyle/>
          <a:p>
            <a:r>
              <a:rPr lang="en-US" sz="3200" dirty="0">
                <a:latin typeface="Helvetica"/>
              </a:rPr>
              <a:t>a state </a:t>
            </a:r>
            <a:r>
              <a:rPr lang="en-US" sz="3200" dirty="0" smtClean="0">
                <a:latin typeface="Helvetica"/>
              </a:rPr>
              <a:t>of emotionally </a:t>
            </a:r>
            <a:r>
              <a:rPr lang="en-US" sz="3200" dirty="0">
                <a:latin typeface="Helvetica"/>
              </a:rPr>
              <a:t>or mentally needing a drug </a:t>
            </a:r>
            <a:r>
              <a:rPr lang="en-US" sz="3200" dirty="0" smtClean="0">
                <a:latin typeface="Helvetica"/>
              </a:rPr>
              <a:t>in order </a:t>
            </a:r>
            <a:r>
              <a:rPr lang="en-US" sz="3200" dirty="0">
                <a:latin typeface="Helvetica"/>
              </a:rPr>
              <a:t>to function</a:t>
            </a:r>
            <a:endParaRPr lang="en-US" sz="3200" dirty="0"/>
          </a:p>
        </p:txBody>
      </p:sp>
    </p:spTree>
    <p:extLst>
      <p:ext uri="{BB962C8B-B14F-4D97-AF65-F5344CB8AC3E}">
        <p14:creationId xmlns:p14="http://schemas.microsoft.com/office/powerpoint/2010/main" val="9284506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b="1" dirty="0" smtClean="0">
                <a:latin typeface="Helvetica-Bold"/>
              </a:rPr>
              <a:t>Withdrawal</a:t>
            </a:r>
            <a:r>
              <a:rPr lang="en-US" sz="5400" b="1" dirty="0">
                <a:latin typeface="Helvetica-Bold"/>
              </a:rPr>
              <a:t>:</a:t>
            </a:r>
            <a:endParaRPr lang="en-US" sz="5400" dirty="0"/>
          </a:p>
        </p:txBody>
      </p:sp>
      <p:sp>
        <p:nvSpPr>
          <p:cNvPr id="3" name="Subtitle 2"/>
          <p:cNvSpPr>
            <a:spLocks noGrp="1"/>
          </p:cNvSpPr>
          <p:nvPr>
            <p:ph type="subTitle" idx="1"/>
          </p:nvPr>
        </p:nvSpPr>
        <p:spPr/>
        <p:txBody>
          <a:bodyPr>
            <a:noAutofit/>
          </a:bodyPr>
          <a:lstStyle/>
          <a:p>
            <a:r>
              <a:rPr lang="en-US" sz="2800" dirty="0">
                <a:latin typeface="Helvetica"/>
              </a:rPr>
              <a:t>uncomfortable physical </a:t>
            </a:r>
            <a:r>
              <a:rPr lang="en-US" sz="2800" dirty="0" smtClean="0">
                <a:latin typeface="Helvetica"/>
              </a:rPr>
              <a:t>&amp; psychological </a:t>
            </a:r>
            <a:r>
              <a:rPr lang="en-US" sz="2800" dirty="0">
                <a:latin typeface="Helvetica"/>
              </a:rPr>
              <a:t>symptoms produced when </a:t>
            </a:r>
            <a:r>
              <a:rPr lang="en-US" sz="2800" dirty="0" smtClean="0">
                <a:latin typeface="Helvetica"/>
              </a:rPr>
              <a:t>a physically </a:t>
            </a:r>
            <a:r>
              <a:rPr lang="en-US" sz="2800" dirty="0">
                <a:latin typeface="Helvetica"/>
              </a:rPr>
              <a:t>dependent drug user stops </a:t>
            </a:r>
            <a:r>
              <a:rPr lang="en-US" sz="2800" dirty="0" smtClean="0">
                <a:latin typeface="Helvetica"/>
              </a:rPr>
              <a:t>using drugs</a:t>
            </a:r>
            <a:endParaRPr lang="en-US" sz="2800" dirty="0"/>
          </a:p>
        </p:txBody>
      </p:sp>
    </p:spTree>
    <p:extLst>
      <p:ext uri="{BB962C8B-B14F-4D97-AF65-F5344CB8AC3E}">
        <p14:creationId xmlns:p14="http://schemas.microsoft.com/office/powerpoint/2010/main" val="1237125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89552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b="1" dirty="0">
                <a:latin typeface="Helvetica-Bold"/>
              </a:rPr>
              <a:t>Drug</a:t>
            </a:r>
            <a:r>
              <a:rPr lang="en-US" sz="5400" dirty="0">
                <a:latin typeface="Helvetica"/>
              </a:rPr>
              <a:t>:</a:t>
            </a:r>
            <a:endParaRPr lang="en-US" sz="5400" dirty="0"/>
          </a:p>
        </p:txBody>
      </p:sp>
      <p:sp>
        <p:nvSpPr>
          <p:cNvPr id="3" name="Subtitle 2"/>
          <p:cNvSpPr>
            <a:spLocks noGrp="1"/>
          </p:cNvSpPr>
          <p:nvPr>
            <p:ph type="subTitle" idx="1"/>
          </p:nvPr>
        </p:nvSpPr>
        <p:spPr/>
        <p:txBody>
          <a:bodyPr>
            <a:noAutofit/>
          </a:bodyPr>
          <a:lstStyle/>
          <a:p>
            <a:r>
              <a:rPr lang="en-US" sz="2800" dirty="0">
                <a:latin typeface="Helvetica"/>
              </a:rPr>
              <a:t>Any substance that causes </a:t>
            </a:r>
            <a:r>
              <a:rPr lang="en-US" sz="2800" dirty="0" smtClean="0">
                <a:latin typeface="Helvetica"/>
              </a:rPr>
              <a:t>a change </a:t>
            </a:r>
            <a:r>
              <a:rPr lang="en-US" sz="2800" dirty="0">
                <a:latin typeface="Helvetica"/>
              </a:rPr>
              <a:t>in a person's physical </a:t>
            </a:r>
            <a:r>
              <a:rPr lang="en-US" sz="2800" dirty="0" smtClean="0">
                <a:latin typeface="Helvetica"/>
              </a:rPr>
              <a:t>or psychological state. Two types of drugs.</a:t>
            </a:r>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2707" y="304800"/>
            <a:ext cx="4051169"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893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b="1" dirty="0" smtClean="0">
                <a:latin typeface="Helvetica-Bold"/>
              </a:rPr>
              <a:t> </a:t>
            </a:r>
            <a:r>
              <a:rPr lang="en-US" sz="3600" b="1" dirty="0" smtClean="0">
                <a:latin typeface="Helvetica-Bold"/>
              </a:rPr>
              <a:t>1) </a:t>
            </a:r>
            <a:r>
              <a:rPr lang="en-US" sz="5400" b="1" dirty="0" smtClean="0">
                <a:latin typeface="Helvetica-Bold"/>
              </a:rPr>
              <a:t>Medicines</a:t>
            </a:r>
            <a:r>
              <a:rPr lang="en-US" sz="5400" dirty="0" smtClean="0">
                <a:latin typeface="Helvetica"/>
              </a:rPr>
              <a:t>:</a:t>
            </a:r>
            <a:endParaRPr lang="en-US" sz="5400" dirty="0"/>
          </a:p>
        </p:txBody>
      </p:sp>
      <p:sp>
        <p:nvSpPr>
          <p:cNvPr id="3" name="Subtitle 2"/>
          <p:cNvSpPr>
            <a:spLocks noGrp="1"/>
          </p:cNvSpPr>
          <p:nvPr>
            <p:ph type="subTitle" idx="1"/>
          </p:nvPr>
        </p:nvSpPr>
        <p:spPr/>
        <p:txBody>
          <a:bodyPr>
            <a:noAutofit/>
          </a:bodyPr>
          <a:lstStyle/>
          <a:p>
            <a:r>
              <a:rPr lang="en-US" sz="3600" dirty="0">
                <a:latin typeface="Helvetica"/>
              </a:rPr>
              <a:t>any drug that is used to cure,</a:t>
            </a:r>
          </a:p>
          <a:p>
            <a:r>
              <a:rPr lang="en-US" sz="3600" dirty="0">
                <a:latin typeface="Helvetica"/>
              </a:rPr>
              <a:t>prevent, or treat illness or </a:t>
            </a:r>
            <a:r>
              <a:rPr lang="en-US" sz="3600" dirty="0" smtClean="0">
                <a:latin typeface="Helvetica"/>
              </a:rPr>
              <a:t>discomfort.</a:t>
            </a:r>
            <a:endParaRPr lang="en-US" sz="3600" dirty="0"/>
          </a:p>
        </p:txBody>
      </p:sp>
    </p:spTree>
    <p:extLst>
      <p:ext uri="{BB962C8B-B14F-4D97-AF65-F5344CB8AC3E}">
        <p14:creationId xmlns:p14="http://schemas.microsoft.com/office/powerpoint/2010/main" val="1914854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1" dirty="0">
                <a:latin typeface="Helvetica-Bold"/>
              </a:rPr>
              <a:t>2</a:t>
            </a:r>
            <a:r>
              <a:rPr lang="en-US" sz="3600" b="1" dirty="0" smtClean="0">
                <a:latin typeface="Helvetica-Bold"/>
              </a:rPr>
              <a:t>) </a:t>
            </a:r>
            <a:r>
              <a:rPr lang="en-US" sz="5400" b="1" dirty="0" smtClean="0">
                <a:latin typeface="Helvetica-Bold"/>
              </a:rPr>
              <a:t>Drugs </a:t>
            </a:r>
            <a:r>
              <a:rPr lang="en-US" sz="5400" b="1" dirty="0">
                <a:latin typeface="Helvetica-Bold"/>
              </a:rPr>
              <a:t>of </a:t>
            </a:r>
            <a:r>
              <a:rPr lang="en-US" sz="5400" b="1" dirty="0" smtClean="0">
                <a:latin typeface="Helvetica-Bold"/>
              </a:rPr>
              <a:t>Abuse:</a:t>
            </a:r>
            <a:endParaRPr lang="en-US" sz="5400" dirty="0"/>
          </a:p>
        </p:txBody>
      </p:sp>
      <p:sp>
        <p:nvSpPr>
          <p:cNvPr id="3" name="Subtitle 2"/>
          <p:cNvSpPr>
            <a:spLocks noGrp="1"/>
          </p:cNvSpPr>
          <p:nvPr>
            <p:ph type="subTitle" idx="1"/>
          </p:nvPr>
        </p:nvSpPr>
        <p:spPr/>
        <p:txBody>
          <a:bodyPr>
            <a:noAutofit/>
          </a:bodyPr>
          <a:lstStyle/>
          <a:p>
            <a:r>
              <a:rPr lang="en-US" sz="2800" dirty="0">
                <a:latin typeface="Helvetica"/>
              </a:rPr>
              <a:t>drugs that are </a:t>
            </a:r>
            <a:r>
              <a:rPr lang="en-US" sz="2800" dirty="0" smtClean="0">
                <a:latin typeface="Helvetica"/>
              </a:rPr>
              <a:t>taken for </a:t>
            </a:r>
            <a:r>
              <a:rPr lang="en-US" sz="2800" dirty="0">
                <a:latin typeface="Helvetica"/>
              </a:rPr>
              <a:t>mind-altering effects that have </a:t>
            </a:r>
            <a:r>
              <a:rPr lang="en-US" sz="2800" dirty="0" smtClean="0">
                <a:latin typeface="Helvetica"/>
              </a:rPr>
              <a:t>nonmedical purposes. Examples: cocaine, marijuana, alcohol</a:t>
            </a:r>
            <a:endParaRPr lang="en-US" sz="2800" dirty="0">
              <a:latin typeface="Helvetica"/>
            </a:endParaRPr>
          </a:p>
        </p:txBody>
      </p:sp>
    </p:spTree>
    <p:extLst>
      <p:ext uri="{BB962C8B-B14F-4D97-AF65-F5344CB8AC3E}">
        <p14:creationId xmlns:p14="http://schemas.microsoft.com/office/powerpoint/2010/main" val="2295880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b="1" dirty="0">
                <a:latin typeface="Helvetica-Bold"/>
              </a:rPr>
              <a:t>Drug Abuse:</a:t>
            </a:r>
            <a:endParaRPr lang="en-US" sz="5400" dirty="0"/>
          </a:p>
        </p:txBody>
      </p:sp>
      <p:sp>
        <p:nvSpPr>
          <p:cNvPr id="3" name="Subtitle 2"/>
          <p:cNvSpPr>
            <a:spLocks noGrp="1"/>
          </p:cNvSpPr>
          <p:nvPr>
            <p:ph type="subTitle" idx="1"/>
          </p:nvPr>
        </p:nvSpPr>
        <p:spPr/>
        <p:txBody>
          <a:bodyPr>
            <a:noAutofit/>
          </a:bodyPr>
          <a:lstStyle/>
          <a:p>
            <a:r>
              <a:rPr lang="en-US" sz="4000" dirty="0"/>
              <a:t>the intentional </a:t>
            </a:r>
            <a:r>
              <a:rPr lang="en-US" sz="4000" dirty="0" smtClean="0"/>
              <a:t>improper or unsafe use of a drug</a:t>
            </a:r>
            <a:endParaRPr lang="en-US" sz="4000" dirty="0"/>
          </a:p>
        </p:txBody>
      </p:sp>
    </p:spTree>
    <p:extLst>
      <p:ext uri="{BB962C8B-B14F-4D97-AF65-F5344CB8AC3E}">
        <p14:creationId xmlns:p14="http://schemas.microsoft.com/office/powerpoint/2010/main" val="3777320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1" dirty="0">
                <a:latin typeface="Helvetica-Bold"/>
              </a:rPr>
              <a:t>Prescription Drug Abuse</a:t>
            </a:r>
            <a:r>
              <a:rPr lang="en-US" sz="4800" dirty="0">
                <a:latin typeface="Helvetica"/>
              </a:rPr>
              <a:t>:</a:t>
            </a:r>
            <a:endParaRPr lang="en-US" sz="4800" dirty="0"/>
          </a:p>
        </p:txBody>
      </p:sp>
      <p:sp>
        <p:nvSpPr>
          <p:cNvPr id="3" name="Subtitle 2"/>
          <p:cNvSpPr>
            <a:spLocks noGrp="1"/>
          </p:cNvSpPr>
          <p:nvPr>
            <p:ph type="subTitle" idx="1"/>
          </p:nvPr>
        </p:nvSpPr>
        <p:spPr/>
        <p:txBody>
          <a:bodyPr>
            <a:noAutofit/>
          </a:bodyPr>
          <a:lstStyle/>
          <a:p>
            <a:r>
              <a:rPr lang="en-US" sz="3200" dirty="0">
                <a:latin typeface="Helvetica"/>
              </a:rPr>
              <a:t>the </a:t>
            </a:r>
            <a:r>
              <a:rPr lang="en-US" sz="3200" dirty="0" smtClean="0">
                <a:latin typeface="Helvetica"/>
              </a:rPr>
              <a:t>intentional improper or unsafe use of a drug</a:t>
            </a:r>
            <a:r>
              <a:rPr lang="en-US" sz="3200" dirty="0">
                <a:latin typeface="Helvetica"/>
              </a:rPr>
              <a:t>.</a:t>
            </a:r>
            <a:endParaRPr lang="en-US" sz="3200" dirty="0"/>
          </a:p>
        </p:txBody>
      </p:sp>
    </p:spTree>
    <p:extLst>
      <p:ext uri="{BB962C8B-B14F-4D97-AF65-F5344CB8AC3E}">
        <p14:creationId xmlns:p14="http://schemas.microsoft.com/office/powerpoint/2010/main" val="1973528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smtClean="0"/>
              <a:t>*Using someone else’s</a:t>
            </a:r>
            <a:br>
              <a:rPr lang="en-US" sz="2800" dirty="0" smtClean="0"/>
            </a:br>
            <a:r>
              <a:rPr lang="en-US" sz="2800" dirty="0"/>
              <a:t> </a:t>
            </a:r>
            <a:r>
              <a:rPr lang="en-US" sz="2800" dirty="0" smtClean="0"/>
              <a:t> prescription</a:t>
            </a:r>
            <a:br>
              <a:rPr lang="en-US" sz="2800" dirty="0" smtClean="0"/>
            </a:br>
            <a:r>
              <a:rPr lang="en-US" sz="2800" dirty="0" smtClean="0"/>
              <a:t>*Not following the directions of the </a:t>
            </a:r>
            <a:br>
              <a:rPr lang="en-US" sz="2800" dirty="0" smtClean="0"/>
            </a:br>
            <a:r>
              <a:rPr lang="en-US" sz="2800" dirty="0"/>
              <a:t> </a:t>
            </a:r>
            <a:r>
              <a:rPr lang="en-US" sz="2800" dirty="0" smtClean="0"/>
              <a:t> prescription</a:t>
            </a:r>
            <a:br>
              <a:rPr lang="en-US" sz="2800" dirty="0" smtClean="0"/>
            </a:br>
            <a:r>
              <a:rPr lang="en-US" sz="2800" dirty="0">
                <a:latin typeface="Helvetica"/>
              </a:rPr>
              <a:t>* Taking too much of </a:t>
            </a:r>
            <a:r>
              <a:rPr lang="en-US" sz="2800" dirty="0" smtClean="0">
                <a:latin typeface="Helvetica"/>
              </a:rPr>
              <a:t>the</a:t>
            </a:r>
            <a:r>
              <a:rPr lang="en-US" sz="2800" dirty="0">
                <a:latin typeface="Helvetica"/>
              </a:rPr>
              <a:t> </a:t>
            </a:r>
            <a:r>
              <a:rPr lang="en-US" sz="2800" dirty="0" smtClean="0">
                <a:latin typeface="Helvetica"/>
              </a:rPr>
              <a:t>prescription, taking </a:t>
            </a:r>
            <a:br>
              <a:rPr lang="en-US" sz="2800" dirty="0" smtClean="0">
                <a:latin typeface="Helvetica"/>
              </a:rPr>
            </a:br>
            <a:r>
              <a:rPr lang="en-US" sz="2800" dirty="0">
                <a:latin typeface="Helvetica"/>
              </a:rPr>
              <a:t> </a:t>
            </a:r>
            <a:r>
              <a:rPr lang="en-US" sz="2800" dirty="0" smtClean="0">
                <a:latin typeface="Helvetica"/>
              </a:rPr>
              <a:t>  it when</a:t>
            </a:r>
            <a:r>
              <a:rPr lang="en-US" sz="2800" dirty="0">
                <a:latin typeface="Helvetica"/>
              </a:rPr>
              <a:t> </a:t>
            </a:r>
            <a:r>
              <a:rPr lang="en-US" sz="2800" dirty="0" smtClean="0">
                <a:latin typeface="Helvetica"/>
              </a:rPr>
              <a:t>not </a:t>
            </a:r>
            <a:r>
              <a:rPr lang="en-US" sz="2800" dirty="0">
                <a:latin typeface="Helvetica"/>
              </a:rPr>
              <a:t>needed, </a:t>
            </a:r>
            <a:r>
              <a:rPr lang="en-US" sz="2800" dirty="0" smtClean="0">
                <a:latin typeface="Helvetica"/>
              </a:rPr>
              <a:t>mixing more</a:t>
            </a:r>
            <a:r>
              <a:rPr lang="en-US" sz="2800" dirty="0">
                <a:latin typeface="Helvetica"/>
              </a:rPr>
              <a:t> </a:t>
            </a:r>
            <a:r>
              <a:rPr lang="en-US" sz="2800" dirty="0" smtClean="0">
                <a:latin typeface="Helvetica"/>
              </a:rPr>
              <a:t>than one</a:t>
            </a:r>
            <a:br>
              <a:rPr lang="en-US" sz="2800" dirty="0" smtClean="0">
                <a:latin typeface="Helvetica"/>
              </a:rPr>
            </a:br>
            <a:r>
              <a:rPr lang="en-US" sz="2800" dirty="0">
                <a:latin typeface="Helvetica"/>
              </a:rPr>
              <a:t> </a:t>
            </a:r>
            <a:r>
              <a:rPr lang="en-US" sz="2800" dirty="0" smtClean="0">
                <a:latin typeface="Helvetica"/>
              </a:rPr>
              <a:t>  </a:t>
            </a:r>
            <a:r>
              <a:rPr lang="en-US" sz="2800" dirty="0">
                <a:latin typeface="Helvetica"/>
              </a:rPr>
              <a:t>kind of medicine at </a:t>
            </a:r>
            <a:r>
              <a:rPr lang="en-US" sz="2800" dirty="0" smtClean="0">
                <a:latin typeface="Helvetica"/>
              </a:rPr>
              <a:t> a time </a:t>
            </a:r>
            <a:r>
              <a:rPr lang="en-US" sz="2800" dirty="0">
                <a:latin typeface="Helvetica"/>
              </a:rPr>
              <a:t>other than </a:t>
            </a:r>
            <a:r>
              <a:rPr lang="en-US" sz="2800" dirty="0" smtClean="0">
                <a:latin typeface="Helvetica"/>
              </a:rPr>
              <a:t/>
            </a:r>
            <a:br>
              <a:rPr lang="en-US" sz="2800" dirty="0" smtClean="0">
                <a:latin typeface="Helvetica"/>
              </a:rPr>
            </a:br>
            <a:r>
              <a:rPr lang="en-US" sz="2800" dirty="0">
                <a:latin typeface="Helvetica"/>
              </a:rPr>
              <a:t> </a:t>
            </a:r>
            <a:r>
              <a:rPr lang="en-US" sz="2800" dirty="0" smtClean="0">
                <a:latin typeface="Helvetica"/>
              </a:rPr>
              <a:t>  prescribed</a:t>
            </a:r>
            <a:endParaRPr lang="en-US" sz="2800" dirty="0"/>
          </a:p>
        </p:txBody>
      </p:sp>
      <p:sp>
        <p:nvSpPr>
          <p:cNvPr id="3" name="Subtitle 2"/>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3608594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Helvetica-Bold"/>
              </a:rPr>
              <a:t>Over the Counter Drug Abuse</a:t>
            </a:r>
            <a:r>
              <a:rPr lang="en-US" dirty="0">
                <a:latin typeface="Helvetica"/>
              </a:rPr>
              <a:t>:</a:t>
            </a:r>
            <a:endParaRPr lang="en-US" dirty="0"/>
          </a:p>
        </p:txBody>
      </p:sp>
      <p:sp>
        <p:nvSpPr>
          <p:cNvPr id="3" name="Subtitle 2"/>
          <p:cNvSpPr>
            <a:spLocks noGrp="1"/>
          </p:cNvSpPr>
          <p:nvPr>
            <p:ph type="subTitle" idx="1"/>
          </p:nvPr>
        </p:nvSpPr>
        <p:spPr/>
        <p:txBody>
          <a:bodyPr>
            <a:noAutofit/>
          </a:bodyPr>
          <a:lstStyle/>
          <a:p>
            <a:r>
              <a:rPr lang="en-US" sz="3200" dirty="0"/>
              <a:t>t</a:t>
            </a:r>
            <a:r>
              <a:rPr lang="en-US" sz="3200" dirty="0" smtClean="0"/>
              <a:t>he intentional improper or unsafe use of a drug</a:t>
            </a:r>
            <a:endParaRPr lang="en-US" sz="3200" dirty="0"/>
          </a:p>
        </p:txBody>
      </p:sp>
    </p:spTree>
    <p:extLst>
      <p:ext uri="{BB962C8B-B14F-4D97-AF65-F5344CB8AC3E}">
        <p14:creationId xmlns:p14="http://schemas.microsoft.com/office/powerpoint/2010/main" val="3150986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TC102455610[[fn=Autumn]]</Template>
  <TotalTime>72</TotalTime>
  <Words>506</Words>
  <Application>Microsoft Office PowerPoint</Application>
  <PresentationFormat>On-screen Show (4:3)</PresentationFormat>
  <Paragraphs>45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Autumn</vt:lpstr>
      <vt:lpstr>Chapter 9 Understanding Drugs &amp; Medicines</vt:lpstr>
      <vt:lpstr>What are Drugs?</vt:lpstr>
      <vt:lpstr>Drug:</vt:lpstr>
      <vt:lpstr> 1) Medicines:</vt:lpstr>
      <vt:lpstr>2) Drugs of Abuse:</vt:lpstr>
      <vt:lpstr>Drug Abuse:</vt:lpstr>
      <vt:lpstr>Prescription Drug Abuse:</vt:lpstr>
      <vt:lpstr>*Using someone else’s   prescription *Not following the directions of the    prescription * Taking too much of the prescription, taking     it when not needed, mixing more than one    kind of medicine at  a time other than     prescribed</vt:lpstr>
      <vt:lpstr>Over the Counter Drug Abuse:</vt:lpstr>
      <vt:lpstr>* Not following the directions    of the OTC drug * Taking too much of the OTC    drug taking it when not     needed, mixing more than     one kind of OTC drug at a     time</vt:lpstr>
      <vt:lpstr>Types of Medicines</vt:lpstr>
      <vt:lpstr>Over the Counter (OTC): any medicine that can be bought without a prescription</vt:lpstr>
      <vt:lpstr>Side Effect:</vt:lpstr>
      <vt:lpstr>Drugs as Medicines</vt:lpstr>
      <vt:lpstr>Generic Drugs:</vt:lpstr>
      <vt:lpstr> </vt:lpstr>
      <vt:lpstr>Drug Interactions:</vt:lpstr>
      <vt:lpstr>Avoiding Drug Interactions: Tips to Avoid Problems</vt:lpstr>
      <vt:lpstr>*Always read drug labels carefully *Learn about the warnings for all the drugs you    take *Keep medications in their original containers so   that you can easily identify them *Ask your doctor what you need to avoid when you    are prescribed a new medication. Ask about food,   beverages, dietary supplements &amp; other drugs. *Use one pharmacy for all of your drug needs *Keep all of your health care professionals    informed about everything you take </vt:lpstr>
      <vt:lpstr>Drugs &amp; the Brain</vt:lpstr>
      <vt:lpstr>PowerPoint Presentation</vt:lpstr>
      <vt:lpstr>DRUGS CAN CHANGE HOW MESSAGES ARE SENT</vt:lpstr>
      <vt:lpstr>Addiction: a condition in which a person can no longer control his or her drug use</vt:lpstr>
      <vt:lpstr>Drug tolerance:</vt:lpstr>
      <vt:lpstr>Physical dependence:</vt:lpstr>
      <vt:lpstr>Psychological dependence:</vt:lpstr>
      <vt:lpstr>Withdrawal:</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Understanding Drugs &amp; Medicines</dc:title>
  <dc:creator> </dc:creator>
  <cp:lastModifiedBy> </cp:lastModifiedBy>
  <cp:revision>8</cp:revision>
  <dcterms:created xsi:type="dcterms:W3CDTF">2013-10-30T00:48:29Z</dcterms:created>
  <dcterms:modified xsi:type="dcterms:W3CDTF">2013-10-30T02:01:25Z</dcterms:modified>
</cp:coreProperties>
</file>